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1"/>
  </p:notesMasterIdLst>
  <p:sldIdLst>
    <p:sldId id="256" r:id="rId2"/>
    <p:sldId id="267" r:id="rId3"/>
    <p:sldId id="268" r:id="rId4"/>
    <p:sldId id="260" r:id="rId5"/>
    <p:sldId id="271" r:id="rId6"/>
    <p:sldId id="269" r:id="rId7"/>
    <p:sldId id="263" r:id="rId8"/>
    <p:sldId id="274" r:id="rId9"/>
    <p:sldId id="264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4" r:id="rId18"/>
    <p:sldId id="285" r:id="rId19"/>
    <p:sldId id="286" r:id="rId20"/>
    <p:sldId id="287" r:id="rId21"/>
    <p:sldId id="288" r:id="rId22"/>
    <p:sldId id="289" r:id="rId23"/>
    <p:sldId id="292" r:id="rId24"/>
    <p:sldId id="311" r:id="rId25"/>
    <p:sldId id="312" r:id="rId26"/>
    <p:sldId id="313" r:id="rId27"/>
    <p:sldId id="293" r:id="rId28"/>
    <p:sldId id="294" r:id="rId29"/>
    <p:sldId id="295" r:id="rId30"/>
    <p:sldId id="296" r:id="rId31"/>
    <p:sldId id="297" r:id="rId32"/>
    <p:sldId id="298" r:id="rId33"/>
    <p:sldId id="314" r:id="rId34"/>
    <p:sldId id="315" r:id="rId35"/>
    <p:sldId id="316" r:id="rId36"/>
    <p:sldId id="317" r:id="rId37"/>
    <p:sldId id="318" r:id="rId38"/>
    <p:sldId id="299" r:id="rId39"/>
    <p:sldId id="300" r:id="rId40"/>
    <p:sldId id="301" r:id="rId41"/>
    <p:sldId id="302" r:id="rId42"/>
    <p:sldId id="304" r:id="rId43"/>
    <p:sldId id="305" r:id="rId44"/>
    <p:sldId id="306" r:id="rId45"/>
    <p:sldId id="307" r:id="rId46"/>
    <p:sldId id="308" r:id="rId47"/>
    <p:sldId id="310" r:id="rId48"/>
    <p:sldId id="309" r:id="rId49"/>
    <p:sldId id="265" r:id="rId50"/>
  </p:sldIdLst>
  <p:sldSz cx="18288000" cy="10287000"/>
  <p:notesSz cx="6858000" cy="9144000"/>
  <p:embeddedFontLst>
    <p:embeddedFont>
      <p:font typeface="Nunito" pitchFamily="2" charset="0"/>
      <p:regular r:id="rId52"/>
      <p:bold r:id="rId53"/>
      <p:italic r:id="rId54"/>
      <p:boldItalic r:id="rId55"/>
    </p:embeddedFont>
    <p:embeddedFont>
      <p:font typeface="Nunito Bold" charset="0"/>
      <p:regular r:id="rId56"/>
    </p:embeddedFont>
    <p:embeddedFont>
      <p:font typeface="微軟正黑體" panose="020B0604030504040204" pitchFamily="34" charset="-120"/>
      <p:regular r:id="rId57"/>
      <p:bold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4E45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39" autoAdjust="0"/>
    <p:restoredTop sz="95090" autoAdjust="0"/>
  </p:normalViewPr>
  <p:slideViewPr>
    <p:cSldViewPr>
      <p:cViewPr varScale="1">
        <p:scale>
          <a:sx n="53" d="100"/>
          <a:sy n="53" d="100"/>
        </p:scale>
        <p:origin x="677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9F0FE5-368A-400D-BAEB-87BE6B8D2CEE}" type="datetimeFigureOut">
              <a:rPr lang="zh-TW" altLang="en-US" smtClean="0"/>
              <a:t>2024/9/23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58C1B4-F91C-48AC-AC6C-371D7EA4C8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5983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8C1B4-F91C-48AC-AC6C-371D7EA4C828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20526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8C1B4-F91C-48AC-AC6C-371D7EA4C828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1719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8C1B4-F91C-48AC-AC6C-371D7EA4C828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7289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8C1B4-F91C-48AC-AC6C-371D7EA4C828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9331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8C1B4-F91C-48AC-AC6C-371D7EA4C828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1113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8C1B4-F91C-48AC-AC6C-371D7EA4C828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8741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8C1B4-F91C-48AC-AC6C-371D7EA4C828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8158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8C1B4-F91C-48AC-AC6C-371D7EA4C828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7571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8C1B4-F91C-48AC-AC6C-371D7EA4C828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3641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8C1B4-F91C-48AC-AC6C-371D7EA4C828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86275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8C1B4-F91C-48AC-AC6C-371D7EA4C828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5794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3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3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3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jpeg"/><Relationship Id="rId5" Type="http://schemas.openxmlformats.org/officeDocument/2006/relationships/image" Target="../media/image57.png"/><Relationship Id="rId4" Type="http://schemas.openxmlformats.org/officeDocument/2006/relationships/image" Target="../media/image3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4" Type="http://schemas.openxmlformats.org/officeDocument/2006/relationships/image" Target="../media/image3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jpeg"/><Relationship Id="rId5" Type="http://schemas.openxmlformats.org/officeDocument/2006/relationships/image" Target="../media/image61.png"/><Relationship Id="rId4" Type="http://schemas.openxmlformats.org/officeDocument/2006/relationships/image" Target="../media/image3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57" r="-3757" b="-2974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362987" y="1371255"/>
            <a:ext cx="15562027" cy="7544490"/>
            <a:chOff x="0" y="0"/>
            <a:chExt cx="4098641" cy="19870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98641" cy="1987026"/>
            </a:xfrm>
            <a:custGeom>
              <a:avLst/>
              <a:gdLst/>
              <a:ahLst/>
              <a:cxnLst/>
              <a:rect l="l" t="t" r="r" b="b"/>
              <a:pathLst>
                <a:path w="4098641" h="1987026">
                  <a:moveTo>
                    <a:pt x="25372" y="0"/>
                  </a:moveTo>
                  <a:lnTo>
                    <a:pt x="4073269" y="0"/>
                  </a:lnTo>
                  <a:cubicBezTo>
                    <a:pt x="4087282" y="0"/>
                    <a:pt x="4098641" y="11359"/>
                    <a:pt x="4098641" y="25372"/>
                  </a:cubicBezTo>
                  <a:lnTo>
                    <a:pt x="4098641" y="1961654"/>
                  </a:lnTo>
                  <a:cubicBezTo>
                    <a:pt x="4098641" y="1975667"/>
                    <a:pt x="4087282" y="1987026"/>
                    <a:pt x="4073269" y="1987026"/>
                  </a:cubicBezTo>
                  <a:lnTo>
                    <a:pt x="25372" y="1987026"/>
                  </a:lnTo>
                  <a:cubicBezTo>
                    <a:pt x="11359" y="1987026"/>
                    <a:pt x="0" y="1975667"/>
                    <a:pt x="0" y="1961654"/>
                  </a:cubicBezTo>
                  <a:lnTo>
                    <a:pt x="0" y="25372"/>
                  </a:lnTo>
                  <a:cubicBezTo>
                    <a:pt x="0" y="11359"/>
                    <a:pt x="11359" y="0"/>
                    <a:pt x="25372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098641" cy="20251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5400000">
            <a:off x="16044397" y="8979492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3"/>
                </a:lnTo>
                <a:lnTo>
                  <a:pt x="0" y="11409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 rot="5400000">
            <a:off x="14869251" y="8979492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3"/>
                </a:lnTo>
                <a:lnTo>
                  <a:pt x="0" y="11409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8414789" y="1028700"/>
            <a:ext cx="1458422" cy="1664391"/>
          </a:xfrm>
          <a:custGeom>
            <a:avLst/>
            <a:gdLst/>
            <a:ahLst/>
            <a:cxnLst/>
            <a:rect l="l" t="t" r="r" b="b"/>
            <a:pathLst>
              <a:path w="1458422" h="1664391">
                <a:moveTo>
                  <a:pt x="0" y="0"/>
                </a:moveTo>
                <a:lnTo>
                  <a:pt x="1458422" y="0"/>
                </a:lnTo>
                <a:lnTo>
                  <a:pt x="1458422" y="1664391"/>
                </a:lnTo>
                <a:lnTo>
                  <a:pt x="0" y="16643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980094" y="3465274"/>
            <a:ext cx="14374437" cy="214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29"/>
              </a:lnSpc>
            </a:pPr>
            <a:r>
              <a:rPr lang="en-US" altLang="zh-TW" sz="12378" dirty="0">
                <a:solidFill>
                  <a:srgbClr val="5E4E45"/>
                </a:solidFill>
                <a:latin typeface="Nunito Bold"/>
              </a:rPr>
              <a:t>Object Detection</a:t>
            </a:r>
            <a:endParaRPr lang="en-US" sz="12378" dirty="0">
              <a:solidFill>
                <a:srgbClr val="5E4E45"/>
              </a:solidFill>
              <a:latin typeface="Nunito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675272" y="5534130"/>
            <a:ext cx="8984081" cy="1062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76"/>
              </a:lnSpc>
            </a:pPr>
            <a:r>
              <a:rPr lang="zh-TW" altLang="en-US" sz="6126" dirty="0">
                <a:solidFill>
                  <a:srgbClr val="5E4E45"/>
                </a:solidFill>
                <a:latin typeface="Nunito"/>
              </a:rPr>
              <a:t>第三組</a:t>
            </a:r>
            <a:endParaRPr lang="en-US" sz="6126" dirty="0">
              <a:solidFill>
                <a:srgbClr val="5E4E45"/>
              </a:solidFill>
              <a:latin typeface="Nunit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91062F-E1B8-F439-809A-CF126AF35DDC}"/>
              </a:ext>
            </a:extLst>
          </p:cNvPr>
          <p:cNvSpPr txBox="1"/>
          <p:nvPr/>
        </p:nvSpPr>
        <p:spPr>
          <a:xfrm>
            <a:off x="2780048" y="6877191"/>
            <a:ext cx="12774528" cy="1594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400" dirty="0">
                <a:solidFill>
                  <a:srgbClr val="5E4E45"/>
                </a:solidFill>
                <a:latin typeface="Nunito"/>
              </a:rPr>
              <a:t>410410111</a:t>
            </a:r>
            <a:r>
              <a:rPr lang="zh-TW" altLang="en-US" sz="2400" dirty="0">
                <a:solidFill>
                  <a:srgbClr val="5E4E45"/>
                </a:solidFill>
                <a:latin typeface="Nunito"/>
              </a:rPr>
              <a:t>洪碩廷、</a:t>
            </a:r>
            <a:r>
              <a:rPr lang="en-US" altLang="zh-TW" sz="2400" dirty="0">
                <a:solidFill>
                  <a:srgbClr val="5E4E45"/>
                </a:solidFill>
                <a:latin typeface="Nunito"/>
              </a:rPr>
              <a:t>410410236</a:t>
            </a:r>
            <a:r>
              <a:rPr lang="zh-TW" altLang="en-US" sz="2400" dirty="0">
                <a:solidFill>
                  <a:srgbClr val="5E4E45"/>
                </a:solidFill>
                <a:latin typeface="Nunito"/>
              </a:rPr>
              <a:t>魏品華、</a:t>
            </a:r>
            <a:r>
              <a:rPr lang="en-US" altLang="zh-TW" sz="2400" dirty="0">
                <a:solidFill>
                  <a:srgbClr val="5E4E45"/>
                </a:solidFill>
                <a:latin typeface="Nunito"/>
              </a:rPr>
              <a:t>410410863</a:t>
            </a:r>
            <a:r>
              <a:rPr lang="zh-TW" altLang="en-US" sz="2400" dirty="0">
                <a:solidFill>
                  <a:srgbClr val="5E4E45"/>
                </a:solidFill>
                <a:latin typeface="Nunito"/>
              </a:rPr>
              <a:t>黃裕權</a:t>
            </a:r>
            <a:endParaRPr lang="en-US" altLang="zh-TW" sz="2400" dirty="0">
              <a:solidFill>
                <a:srgbClr val="5E4E45"/>
              </a:solidFill>
              <a:latin typeface="Nunito"/>
            </a:endParaRPr>
          </a:p>
          <a:p>
            <a:pPr algn="ctr">
              <a:lnSpc>
                <a:spcPct val="150000"/>
              </a:lnSpc>
            </a:pPr>
            <a:r>
              <a:rPr lang="en-US" altLang="zh-TW" sz="2400" dirty="0">
                <a:solidFill>
                  <a:srgbClr val="5E4E45"/>
                </a:solidFill>
                <a:latin typeface="Nunito"/>
              </a:rPr>
              <a:t>410410749</a:t>
            </a:r>
            <a:r>
              <a:rPr lang="zh-TW" altLang="en-US" sz="2400" dirty="0">
                <a:solidFill>
                  <a:srgbClr val="5E4E45"/>
                </a:solidFill>
                <a:latin typeface="Nunito"/>
              </a:rPr>
              <a:t>陳南天、</a:t>
            </a:r>
            <a:r>
              <a:rPr lang="en-US" altLang="zh-TW" sz="2400" dirty="0">
                <a:solidFill>
                  <a:srgbClr val="5E4E45"/>
                </a:solidFill>
                <a:latin typeface="Nunito"/>
              </a:rPr>
              <a:t>410410988</a:t>
            </a:r>
            <a:r>
              <a:rPr lang="zh-TW" altLang="en-US" sz="2400" dirty="0">
                <a:solidFill>
                  <a:srgbClr val="5E4E45"/>
                </a:solidFill>
                <a:latin typeface="Nunito"/>
              </a:rPr>
              <a:t>郭恩均、</a:t>
            </a:r>
            <a:r>
              <a:rPr lang="en-US" altLang="zh-TW" sz="2400" dirty="0">
                <a:solidFill>
                  <a:srgbClr val="5E4E45"/>
                </a:solidFill>
                <a:latin typeface="Nunito"/>
              </a:rPr>
              <a:t>410411580</a:t>
            </a:r>
            <a:r>
              <a:rPr lang="zh-TW" altLang="en-US" sz="2400" dirty="0">
                <a:solidFill>
                  <a:srgbClr val="5E4E45"/>
                </a:solidFill>
                <a:latin typeface="Nunito"/>
              </a:rPr>
              <a:t>吳姿妤</a:t>
            </a:r>
          </a:p>
          <a:p>
            <a:pPr algn="ctr">
              <a:lnSpc>
                <a:spcPct val="150000"/>
              </a:lnSpc>
            </a:pPr>
            <a:endParaRPr lang="en-US" altLang="zh-TW" sz="2400" b="1" dirty="0">
              <a:solidFill>
                <a:srgbClr val="46556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57" r="-3757" b="-2974"/>
            </a:stretch>
          </a:blipFill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6" name="Group 6"/>
          <p:cNvGrpSpPr/>
          <p:nvPr/>
        </p:nvGrpSpPr>
        <p:grpSpPr>
          <a:xfrm>
            <a:off x="873502" y="3015070"/>
            <a:ext cx="7623259" cy="2208656"/>
            <a:chOff x="0" y="0"/>
            <a:chExt cx="2340199" cy="17271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40199" cy="1727102"/>
            </a:xfrm>
            <a:custGeom>
              <a:avLst/>
              <a:gdLst/>
              <a:ahLst/>
              <a:cxnLst/>
              <a:rect l="l" t="t" r="r" b="b"/>
              <a:pathLst>
                <a:path w="2340199" h="1727102">
                  <a:moveTo>
                    <a:pt x="51794" y="0"/>
                  </a:moveTo>
                  <a:lnTo>
                    <a:pt x="2288405" y="0"/>
                  </a:lnTo>
                  <a:cubicBezTo>
                    <a:pt x="2317011" y="0"/>
                    <a:pt x="2340199" y="23189"/>
                    <a:pt x="2340199" y="51794"/>
                  </a:cubicBezTo>
                  <a:lnTo>
                    <a:pt x="2340199" y="1675308"/>
                  </a:lnTo>
                  <a:cubicBezTo>
                    <a:pt x="2340199" y="1703913"/>
                    <a:pt x="2317011" y="1727102"/>
                    <a:pt x="2288405" y="1727102"/>
                  </a:cubicBezTo>
                  <a:lnTo>
                    <a:pt x="51794" y="1727102"/>
                  </a:lnTo>
                  <a:cubicBezTo>
                    <a:pt x="23189" y="1727102"/>
                    <a:pt x="0" y="1703913"/>
                    <a:pt x="0" y="1675308"/>
                  </a:cubicBezTo>
                  <a:lnTo>
                    <a:pt x="0" y="51794"/>
                  </a:lnTo>
                  <a:cubicBezTo>
                    <a:pt x="0" y="23189"/>
                    <a:pt x="23189" y="0"/>
                    <a:pt x="5179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340199" cy="1765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382354">
            <a:off x="16566077" y="9192640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5382354">
            <a:off x="15413892" y="9190503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0210799" y="575281"/>
            <a:ext cx="7367777" cy="1456629"/>
            <a:chOff x="0" y="0"/>
            <a:chExt cx="2113791" cy="75926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13791" cy="759269"/>
            </a:xfrm>
            <a:custGeom>
              <a:avLst/>
              <a:gdLst/>
              <a:ahLst/>
              <a:cxnLst/>
              <a:rect l="l" t="t" r="r" b="b"/>
              <a:pathLst>
                <a:path w="2113791" h="759269">
                  <a:moveTo>
                    <a:pt x="49196" y="0"/>
                  </a:moveTo>
                  <a:lnTo>
                    <a:pt x="2064595" y="0"/>
                  </a:lnTo>
                  <a:cubicBezTo>
                    <a:pt x="2091765" y="0"/>
                    <a:pt x="2113791" y="22026"/>
                    <a:pt x="2113791" y="49196"/>
                  </a:cubicBezTo>
                  <a:lnTo>
                    <a:pt x="2113791" y="710073"/>
                  </a:lnTo>
                  <a:cubicBezTo>
                    <a:pt x="2113791" y="737243"/>
                    <a:pt x="2091765" y="759269"/>
                    <a:pt x="2064595" y="759269"/>
                  </a:cubicBezTo>
                  <a:lnTo>
                    <a:pt x="49196" y="759269"/>
                  </a:lnTo>
                  <a:cubicBezTo>
                    <a:pt x="22026" y="759269"/>
                    <a:pt x="0" y="737243"/>
                    <a:pt x="0" y="710073"/>
                  </a:cubicBezTo>
                  <a:lnTo>
                    <a:pt x="0" y="49196"/>
                  </a:lnTo>
                  <a:cubicBezTo>
                    <a:pt x="0" y="22026"/>
                    <a:pt x="22026" y="0"/>
                    <a:pt x="49196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113791" cy="7973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1125201" y="680365"/>
            <a:ext cx="5638800" cy="1243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97"/>
              </a:lnSpc>
            </a:pPr>
            <a:r>
              <a:rPr lang="en-US" altLang="zh-TW" sz="8081" dirty="0">
                <a:solidFill>
                  <a:srgbClr val="FFFFFF"/>
                </a:solidFill>
                <a:latin typeface="Nunito Bold"/>
              </a:rPr>
              <a:t>Adjustment</a:t>
            </a:r>
            <a:endParaRPr lang="en-US" sz="8081" dirty="0">
              <a:solidFill>
                <a:srgbClr val="FFFFFF"/>
              </a:solidFill>
              <a:latin typeface="Nunito 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605900" y="2442820"/>
            <a:ext cx="8080900" cy="1081289"/>
            <a:chOff x="0" y="0"/>
            <a:chExt cx="1681122" cy="33193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81122" cy="331936"/>
            </a:xfrm>
            <a:custGeom>
              <a:avLst/>
              <a:gdLst/>
              <a:ahLst/>
              <a:cxnLst/>
              <a:rect l="l" t="t" r="r" b="b"/>
              <a:pathLst>
                <a:path w="1681122" h="331936">
                  <a:moveTo>
                    <a:pt x="72099" y="0"/>
                  </a:moveTo>
                  <a:lnTo>
                    <a:pt x="1609022" y="0"/>
                  </a:lnTo>
                  <a:cubicBezTo>
                    <a:pt x="1648842" y="0"/>
                    <a:pt x="1681122" y="32280"/>
                    <a:pt x="1681122" y="72099"/>
                  </a:cubicBezTo>
                  <a:lnTo>
                    <a:pt x="1681122" y="259836"/>
                  </a:lnTo>
                  <a:cubicBezTo>
                    <a:pt x="1681122" y="278958"/>
                    <a:pt x="1673526" y="297297"/>
                    <a:pt x="1660004" y="310818"/>
                  </a:cubicBezTo>
                  <a:cubicBezTo>
                    <a:pt x="1646483" y="324340"/>
                    <a:pt x="1628144" y="331936"/>
                    <a:pt x="1609022" y="331936"/>
                  </a:cubicBezTo>
                  <a:lnTo>
                    <a:pt x="72099" y="331936"/>
                  </a:lnTo>
                  <a:cubicBezTo>
                    <a:pt x="52977" y="331936"/>
                    <a:pt x="34639" y="324340"/>
                    <a:pt x="21117" y="310818"/>
                  </a:cubicBezTo>
                  <a:cubicBezTo>
                    <a:pt x="7596" y="297297"/>
                    <a:pt x="0" y="278958"/>
                    <a:pt x="0" y="259836"/>
                  </a:cubicBezTo>
                  <a:lnTo>
                    <a:pt x="0" y="72099"/>
                  </a:lnTo>
                  <a:cubicBezTo>
                    <a:pt x="0" y="32280"/>
                    <a:pt x="32280" y="0"/>
                    <a:pt x="72099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681122" cy="370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12341" y="2704394"/>
            <a:ext cx="7668018" cy="5112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TW" sz="3002" dirty="0">
                <a:solidFill>
                  <a:srgbClr val="FFFFFF"/>
                </a:solidFill>
                <a:latin typeface="Nunito"/>
              </a:rPr>
              <a:t>1.</a:t>
            </a:r>
            <a:r>
              <a:rPr lang="zh-TW" altLang="en-US" sz="3002" dirty="0">
                <a:solidFill>
                  <a:srgbClr val="FFFFFF"/>
                </a:solidFill>
                <a:latin typeface="Nunito"/>
              </a:rPr>
              <a:t> </a:t>
            </a:r>
            <a:r>
              <a:rPr lang="zh-TW" altLang="zh-TW" sz="3002" dirty="0">
                <a:solidFill>
                  <a:srgbClr val="FFFFFF"/>
                </a:solidFill>
                <a:latin typeface="Nunito"/>
              </a:rPr>
              <a:t>使用</a:t>
            </a:r>
            <a:r>
              <a:rPr lang="en-US" altLang="zh-TW" sz="3002" dirty="0" err="1">
                <a:solidFill>
                  <a:srgbClr val="FFFFFF"/>
                </a:solidFill>
                <a:latin typeface="Nunito"/>
              </a:rPr>
              <a:t>roboflow</a:t>
            </a:r>
            <a:r>
              <a:rPr lang="zh-TW" altLang="zh-TW" sz="3002" dirty="0">
                <a:solidFill>
                  <a:srgbClr val="FFFFFF"/>
                </a:solidFill>
                <a:latin typeface="Nunito"/>
              </a:rPr>
              <a:t>建立</a:t>
            </a:r>
            <a:r>
              <a:rPr lang="en-US" altLang="zh-TW" sz="3002" dirty="0">
                <a:solidFill>
                  <a:srgbClr val="FFFFFF"/>
                </a:solidFill>
                <a:latin typeface="Nunito"/>
              </a:rPr>
              <a:t>workspace</a:t>
            </a:r>
            <a:r>
              <a:rPr lang="zh-TW" altLang="zh-TW" sz="3002" dirty="0">
                <a:solidFill>
                  <a:srgbClr val="FFFFFF"/>
                </a:solidFill>
                <a:latin typeface="Nunito"/>
              </a:rPr>
              <a:t>並將資料丟入</a:t>
            </a:r>
          </a:p>
        </p:txBody>
      </p:sp>
      <p:grpSp>
        <p:nvGrpSpPr>
          <p:cNvPr id="25" name="Group 6">
            <a:extLst>
              <a:ext uri="{FF2B5EF4-FFF2-40B4-BE49-F238E27FC236}">
                <a16:creationId xmlns:a16="http://schemas.microsoft.com/office/drawing/2014/main" id="{09A2461F-AFE2-45B7-CE18-981A990A8B69}"/>
              </a:ext>
            </a:extLst>
          </p:cNvPr>
          <p:cNvGrpSpPr/>
          <p:nvPr/>
        </p:nvGrpSpPr>
        <p:grpSpPr>
          <a:xfrm>
            <a:off x="873502" y="5914573"/>
            <a:ext cx="7623259" cy="4098741"/>
            <a:chOff x="0" y="0"/>
            <a:chExt cx="2340199" cy="1727102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AF4782F9-4C94-579E-1E5F-C5D18C6ED5EA}"/>
                </a:ext>
              </a:extLst>
            </p:cNvPr>
            <p:cNvSpPr/>
            <p:nvPr/>
          </p:nvSpPr>
          <p:spPr>
            <a:xfrm>
              <a:off x="0" y="0"/>
              <a:ext cx="2340199" cy="1727102"/>
            </a:xfrm>
            <a:custGeom>
              <a:avLst/>
              <a:gdLst/>
              <a:ahLst/>
              <a:cxnLst/>
              <a:rect l="l" t="t" r="r" b="b"/>
              <a:pathLst>
                <a:path w="2340199" h="1727102">
                  <a:moveTo>
                    <a:pt x="51794" y="0"/>
                  </a:moveTo>
                  <a:lnTo>
                    <a:pt x="2288405" y="0"/>
                  </a:lnTo>
                  <a:cubicBezTo>
                    <a:pt x="2317011" y="0"/>
                    <a:pt x="2340199" y="23189"/>
                    <a:pt x="2340199" y="51794"/>
                  </a:cubicBezTo>
                  <a:lnTo>
                    <a:pt x="2340199" y="1675308"/>
                  </a:lnTo>
                  <a:cubicBezTo>
                    <a:pt x="2340199" y="1703913"/>
                    <a:pt x="2317011" y="1727102"/>
                    <a:pt x="2288405" y="1727102"/>
                  </a:cubicBezTo>
                  <a:lnTo>
                    <a:pt x="51794" y="1727102"/>
                  </a:lnTo>
                  <a:cubicBezTo>
                    <a:pt x="23189" y="1727102"/>
                    <a:pt x="0" y="1703913"/>
                    <a:pt x="0" y="1675308"/>
                  </a:cubicBezTo>
                  <a:lnTo>
                    <a:pt x="0" y="51794"/>
                  </a:lnTo>
                  <a:cubicBezTo>
                    <a:pt x="0" y="23189"/>
                    <a:pt x="23189" y="0"/>
                    <a:pt x="5179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40DC0270-E6D1-2290-210F-32205F66EF9F}"/>
                </a:ext>
              </a:extLst>
            </p:cNvPr>
            <p:cNvSpPr txBox="1"/>
            <p:nvPr/>
          </p:nvSpPr>
          <p:spPr>
            <a:xfrm>
              <a:off x="0" y="-38100"/>
              <a:ext cx="2340199" cy="1765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16">
            <a:extLst>
              <a:ext uri="{FF2B5EF4-FFF2-40B4-BE49-F238E27FC236}">
                <a16:creationId xmlns:a16="http://schemas.microsoft.com/office/drawing/2014/main" id="{CA6137A6-E7D8-49FE-AAFA-838929C5F729}"/>
              </a:ext>
            </a:extLst>
          </p:cNvPr>
          <p:cNvGrpSpPr/>
          <p:nvPr/>
        </p:nvGrpSpPr>
        <p:grpSpPr>
          <a:xfrm>
            <a:off x="605900" y="5347838"/>
            <a:ext cx="5490100" cy="1081289"/>
            <a:chOff x="0" y="0"/>
            <a:chExt cx="1681122" cy="331936"/>
          </a:xfrm>
        </p:grpSpPr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8C9FDD23-CA8B-BF09-CC7E-24E534D617CC}"/>
                </a:ext>
              </a:extLst>
            </p:cNvPr>
            <p:cNvSpPr/>
            <p:nvPr/>
          </p:nvSpPr>
          <p:spPr>
            <a:xfrm>
              <a:off x="0" y="0"/>
              <a:ext cx="1681122" cy="331936"/>
            </a:xfrm>
            <a:custGeom>
              <a:avLst/>
              <a:gdLst/>
              <a:ahLst/>
              <a:cxnLst/>
              <a:rect l="l" t="t" r="r" b="b"/>
              <a:pathLst>
                <a:path w="1681122" h="331936">
                  <a:moveTo>
                    <a:pt x="72099" y="0"/>
                  </a:moveTo>
                  <a:lnTo>
                    <a:pt x="1609022" y="0"/>
                  </a:lnTo>
                  <a:cubicBezTo>
                    <a:pt x="1648842" y="0"/>
                    <a:pt x="1681122" y="32280"/>
                    <a:pt x="1681122" y="72099"/>
                  </a:cubicBezTo>
                  <a:lnTo>
                    <a:pt x="1681122" y="259836"/>
                  </a:lnTo>
                  <a:cubicBezTo>
                    <a:pt x="1681122" y="278958"/>
                    <a:pt x="1673526" y="297297"/>
                    <a:pt x="1660004" y="310818"/>
                  </a:cubicBezTo>
                  <a:cubicBezTo>
                    <a:pt x="1646483" y="324340"/>
                    <a:pt x="1628144" y="331936"/>
                    <a:pt x="1609022" y="331936"/>
                  </a:cubicBezTo>
                  <a:lnTo>
                    <a:pt x="72099" y="331936"/>
                  </a:lnTo>
                  <a:cubicBezTo>
                    <a:pt x="52977" y="331936"/>
                    <a:pt x="34639" y="324340"/>
                    <a:pt x="21117" y="310818"/>
                  </a:cubicBezTo>
                  <a:cubicBezTo>
                    <a:pt x="7596" y="297297"/>
                    <a:pt x="0" y="278958"/>
                    <a:pt x="0" y="259836"/>
                  </a:cubicBezTo>
                  <a:lnTo>
                    <a:pt x="0" y="72099"/>
                  </a:lnTo>
                  <a:cubicBezTo>
                    <a:pt x="0" y="32280"/>
                    <a:pt x="32280" y="0"/>
                    <a:pt x="72099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0" name="TextBox 18">
              <a:extLst>
                <a:ext uri="{FF2B5EF4-FFF2-40B4-BE49-F238E27FC236}">
                  <a16:creationId xmlns:a16="http://schemas.microsoft.com/office/drawing/2014/main" id="{8698313E-6B3D-FE61-A467-7D5D183E57AF}"/>
                </a:ext>
              </a:extLst>
            </p:cNvPr>
            <p:cNvSpPr txBox="1"/>
            <p:nvPr/>
          </p:nvSpPr>
          <p:spPr>
            <a:xfrm>
              <a:off x="0" y="-38100"/>
              <a:ext cx="1681122" cy="370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6">
            <a:extLst>
              <a:ext uri="{FF2B5EF4-FFF2-40B4-BE49-F238E27FC236}">
                <a16:creationId xmlns:a16="http://schemas.microsoft.com/office/drawing/2014/main" id="{6C61F62F-3DF8-420F-E425-911053B4101C}"/>
              </a:ext>
            </a:extLst>
          </p:cNvPr>
          <p:cNvGrpSpPr/>
          <p:nvPr/>
        </p:nvGrpSpPr>
        <p:grpSpPr>
          <a:xfrm>
            <a:off x="9370264" y="4112461"/>
            <a:ext cx="6933882" cy="5227849"/>
            <a:chOff x="0" y="0"/>
            <a:chExt cx="2340199" cy="1727102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B611A991-F568-A4B6-2669-AED52BB14FB3}"/>
                </a:ext>
              </a:extLst>
            </p:cNvPr>
            <p:cNvSpPr/>
            <p:nvPr/>
          </p:nvSpPr>
          <p:spPr>
            <a:xfrm>
              <a:off x="0" y="0"/>
              <a:ext cx="2340199" cy="1727102"/>
            </a:xfrm>
            <a:custGeom>
              <a:avLst/>
              <a:gdLst/>
              <a:ahLst/>
              <a:cxnLst/>
              <a:rect l="l" t="t" r="r" b="b"/>
              <a:pathLst>
                <a:path w="2340199" h="1727102">
                  <a:moveTo>
                    <a:pt x="51794" y="0"/>
                  </a:moveTo>
                  <a:lnTo>
                    <a:pt x="2288405" y="0"/>
                  </a:lnTo>
                  <a:cubicBezTo>
                    <a:pt x="2317011" y="0"/>
                    <a:pt x="2340199" y="23189"/>
                    <a:pt x="2340199" y="51794"/>
                  </a:cubicBezTo>
                  <a:lnTo>
                    <a:pt x="2340199" y="1675308"/>
                  </a:lnTo>
                  <a:cubicBezTo>
                    <a:pt x="2340199" y="1703913"/>
                    <a:pt x="2317011" y="1727102"/>
                    <a:pt x="2288405" y="1727102"/>
                  </a:cubicBezTo>
                  <a:lnTo>
                    <a:pt x="51794" y="1727102"/>
                  </a:lnTo>
                  <a:cubicBezTo>
                    <a:pt x="23189" y="1727102"/>
                    <a:pt x="0" y="1703913"/>
                    <a:pt x="0" y="1675308"/>
                  </a:cubicBezTo>
                  <a:lnTo>
                    <a:pt x="0" y="51794"/>
                  </a:lnTo>
                  <a:cubicBezTo>
                    <a:pt x="0" y="23189"/>
                    <a:pt x="23189" y="0"/>
                    <a:pt x="5179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F64C65F6-B0F6-E15C-FBB9-71AC666BA710}"/>
                </a:ext>
              </a:extLst>
            </p:cNvPr>
            <p:cNvSpPr txBox="1"/>
            <p:nvPr/>
          </p:nvSpPr>
          <p:spPr>
            <a:xfrm>
              <a:off x="0" y="-38100"/>
              <a:ext cx="2340199" cy="1765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16">
            <a:extLst>
              <a:ext uri="{FF2B5EF4-FFF2-40B4-BE49-F238E27FC236}">
                <a16:creationId xmlns:a16="http://schemas.microsoft.com/office/drawing/2014/main" id="{36C3032B-D57E-80EC-7C17-58A556D4D54E}"/>
              </a:ext>
            </a:extLst>
          </p:cNvPr>
          <p:cNvGrpSpPr/>
          <p:nvPr/>
        </p:nvGrpSpPr>
        <p:grpSpPr>
          <a:xfrm>
            <a:off x="9102661" y="3545727"/>
            <a:ext cx="6137339" cy="1081289"/>
            <a:chOff x="0" y="0"/>
            <a:chExt cx="1681122" cy="331936"/>
          </a:xfrm>
        </p:grpSpPr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EFAA30D2-9831-8EA6-1A34-1CAD7A484D0B}"/>
                </a:ext>
              </a:extLst>
            </p:cNvPr>
            <p:cNvSpPr/>
            <p:nvPr/>
          </p:nvSpPr>
          <p:spPr>
            <a:xfrm>
              <a:off x="0" y="0"/>
              <a:ext cx="1681122" cy="331936"/>
            </a:xfrm>
            <a:custGeom>
              <a:avLst/>
              <a:gdLst/>
              <a:ahLst/>
              <a:cxnLst/>
              <a:rect l="l" t="t" r="r" b="b"/>
              <a:pathLst>
                <a:path w="1681122" h="331936">
                  <a:moveTo>
                    <a:pt x="72099" y="0"/>
                  </a:moveTo>
                  <a:lnTo>
                    <a:pt x="1609022" y="0"/>
                  </a:lnTo>
                  <a:cubicBezTo>
                    <a:pt x="1648842" y="0"/>
                    <a:pt x="1681122" y="32280"/>
                    <a:pt x="1681122" y="72099"/>
                  </a:cubicBezTo>
                  <a:lnTo>
                    <a:pt x="1681122" y="259836"/>
                  </a:lnTo>
                  <a:cubicBezTo>
                    <a:pt x="1681122" y="278958"/>
                    <a:pt x="1673526" y="297297"/>
                    <a:pt x="1660004" y="310818"/>
                  </a:cubicBezTo>
                  <a:cubicBezTo>
                    <a:pt x="1646483" y="324340"/>
                    <a:pt x="1628144" y="331936"/>
                    <a:pt x="1609022" y="331936"/>
                  </a:cubicBezTo>
                  <a:lnTo>
                    <a:pt x="72099" y="331936"/>
                  </a:lnTo>
                  <a:cubicBezTo>
                    <a:pt x="52977" y="331936"/>
                    <a:pt x="34639" y="324340"/>
                    <a:pt x="21117" y="310818"/>
                  </a:cubicBezTo>
                  <a:cubicBezTo>
                    <a:pt x="7596" y="297297"/>
                    <a:pt x="0" y="278958"/>
                    <a:pt x="0" y="259836"/>
                  </a:cubicBezTo>
                  <a:lnTo>
                    <a:pt x="0" y="72099"/>
                  </a:lnTo>
                  <a:cubicBezTo>
                    <a:pt x="0" y="32280"/>
                    <a:pt x="32280" y="0"/>
                    <a:pt x="72099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6" name="TextBox 18">
              <a:extLst>
                <a:ext uri="{FF2B5EF4-FFF2-40B4-BE49-F238E27FC236}">
                  <a16:creationId xmlns:a16="http://schemas.microsoft.com/office/drawing/2014/main" id="{43E39B1D-72AF-FD8A-112E-022102B3A406}"/>
                </a:ext>
              </a:extLst>
            </p:cNvPr>
            <p:cNvSpPr txBox="1"/>
            <p:nvPr/>
          </p:nvSpPr>
          <p:spPr>
            <a:xfrm>
              <a:off x="0" y="-38100"/>
              <a:ext cx="1681122" cy="370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38" name="圖片 37" descr="一張含有 文字, 螢幕擷取畫面, 字型, 設計 的圖片&#10;&#10;自動產生的描述">
            <a:extLst>
              <a:ext uri="{FF2B5EF4-FFF2-40B4-BE49-F238E27FC236}">
                <a16:creationId xmlns:a16="http://schemas.microsoft.com/office/drawing/2014/main" id="{1D6AB7FE-D470-850F-DE50-F9CB8FA018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6264"/>
          <a:stretch/>
        </p:blipFill>
        <p:spPr>
          <a:xfrm>
            <a:off x="2288831" y="3600236"/>
            <a:ext cx="4943475" cy="1512752"/>
          </a:xfrm>
          <a:prstGeom prst="rect">
            <a:avLst/>
          </a:prstGeom>
          <a:ln w="28575">
            <a:solidFill>
              <a:srgbClr val="5E4E45"/>
            </a:solidFill>
          </a:ln>
        </p:spPr>
      </p:pic>
      <p:sp>
        <p:nvSpPr>
          <p:cNvPr id="23" name="TextBox 23"/>
          <p:cNvSpPr txBox="1"/>
          <p:nvPr/>
        </p:nvSpPr>
        <p:spPr>
          <a:xfrm>
            <a:off x="805271" y="5658926"/>
            <a:ext cx="3640614" cy="511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TW" sz="3002" dirty="0">
                <a:solidFill>
                  <a:srgbClr val="FFFFFF"/>
                </a:solidFill>
                <a:latin typeface="Nunito"/>
              </a:rPr>
              <a:t>2.</a:t>
            </a:r>
            <a:r>
              <a:rPr lang="zh-TW" altLang="en-US" sz="3002" dirty="0">
                <a:solidFill>
                  <a:srgbClr val="FFFFFF"/>
                </a:solidFill>
                <a:latin typeface="Nunito"/>
              </a:rPr>
              <a:t> </a:t>
            </a:r>
            <a:r>
              <a:rPr lang="zh-TW" altLang="zh-TW" sz="3002" dirty="0">
                <a:solidFill>
                  <a:srgbClr val="FFFFFF"/>
                </a:solidFill>
                <a:latin typeface="Nunito"/>
              </a:rPr>
              <a:t>重新建立</a:t>
            </a:r>
            <a:r>
              <a:rPr lang="en-US" altLang="zh-TW" sz="3002" dirty="0">
                <a:solidFill>
                  <a:srgbClr val="FFFFFF"/>
                </a:solidFill>
                <a:latin typeface="Nunito"/>
              </a:rPr>
              <a:t>classes</a:t>
            </a:r>
            <a:endParaRPr lang="zh-TW" altLang="zh-TW" sz="3002" dirty="0">
              <a:solidFill>
                <a:srgbClr val="FFFFFF"/>
              </a:solidFill>
              <a:latin typeface="Nunito"/>
            </a:endParaRPr>
          </a:p>
        </p:txBody>
      </p:sp>
      <p:pic>
        <p:nvPicPr>
          <p:cNvPr id="39" name="圖片 38" descr="一張含有 螢幕擷取畫面, 文字, 軟體, 電腦圖示 的圖片&#10;&#10;自動產生的描述">
            <a:extLst>
              <a:ext uri="{FF2B5EF4-FFF2-40B4-BE49-F238E27FC236}">
                <a16:creationId xmlns:a16="http://schemas.microsoft.com/office/drawing/2014/main" id="{7734C018-0C85-DEF6-D745-D3739A3119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8831" y="6539865"/>
            <a:ext cx="4777263" cy="3320149"/>
          </a:xfrm>
          <a:prstGeom prst="rect">
            <a:avLst/>
          </a:prstGeom>
          <a:ln w="28575">
            <a:solidFill>
              <a:srgbClr val="5E4E45"/>
            </a:solidFill>
          </a:ln>
        </p:spPr>
      </p:pic>
      <p:sp>
        <p:nvSpPr>
          <p:cNvPr id="40" name="TextBox 23">
            <a:extLst>
              <a:ext uri="{FF2B5EF4-FFF2-40B4-BE49-F238E27FC236}">
                <a16:creationId xmlns:a16="http://schemas.microsoft.com/office/drawing/2014/main" id="{AE8E7686-7850-4285-919A-9FCBA6444C11}"/>
              </a:ext>
            </a:extLst>
          </p:cNvPr>
          <p:cNvSpPr txBox="1"/>
          <p:nvPr/>
        </p:nvSpPr>
        <p:spPr>
          <a:xfrm>
            <a:off x="9370263" y="3828428"/>
            <a:ext cx="5781697" cy="5112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TW" sz="3002" dirty="0">
                <a:solidFill>
                  <a:srgbClr val="FFFFFF"/>
                </a:solidFill>
                <a:latin typeface="Nunito"/>
              </a:rPr>
              <a:t>3.</a:t>
            </a:r>
            <a:r>
              <a:rPr lang="zh-TW" altLang="en-US" sz="3002" dirty="0">
                <a:solidFill>
                  <a:srgbClr val="FFFFFF"/>
                </a:solidFill>
                <a:latin typeface="Nunito"/>
              </a:rPr>
              <a:t> </a:t>
            </a:r>
            <a:r>
              <a:rPr lang="zh-TW" altLang="zh-TW" sz="3002" dirty="0">
                <a:solidFill>
                  <a:srgbClr val="FFFFFF"/>
                </a:solidFill>
                <a:latin typeface="Nunito"/>
              </a:rPr>
              <a:t>將</a:t>
            </a:r>
            <a:r>
              <a:rPr lang="en-US" altLang="zh-TW" sz="3002" dirty="0">
                <a:solidFill>
                  <a:srgbClr val="FFFFFF"/>
                </a:solidFill>
                <a:latin typeface="Nunito"/>
              </a:rPr>
              <a:t>body</a:t>
            </a:r>
            <a:r>
              <a:rPr lang="zh-TW" altLang="zh-TW" sz="3002" dirty="0">
                <a:solidFill>
                  <a:srgbClr val="FFFFFF"/>
                </a:solidFill>
                <a:latin typeface="Nunito"/>
              </a:rPr>
              <a:t>和</a:t>
            </a:r>
            <a:r>
              <a:rPr lang="en-US" altLang="zh-TW" sz="3002" dirty="0">
                <a:solidFill>
                  <a:srgbClr val="FFFFFF"/>
                </a:solidFill>
                <a:latin typeface="Nunito"/>
              </a:rPr>
              <a:t>swimmer</a:t>
            </a:r>
            <a:r>
              <a:rPr lang="zh-TW" altLang="zh-TW" sz="3002" dirty="0">
                <a:solidFill>
                  <a:srgbClr val="FFFFFF"/>
                </a:solidFill>
                <a:latin typeface="Nunito"/>
              </a:rPr>
              <a:t>的類別刪除</a:t>
            </a:r>
          </a:p>
        </p:txBody>
      </p:sp>
      <p:pic>
        <p:nvPicPr>
          <p:cNvPr id="41" name="圖片 40" descr="一張含有 文字, 螢幕擷取畫面, 數字, 軟體 的圖片&#10;&#10;自動產生的描述">
            <a:extLst>
              <a:ext uri="{FF2B5EF4-FFF2-40B4-BE49-F238E27FC236}">
                <a16:creationId xmlns:a16="http://schemas.microsoft.com/office/drawing/2014/main" id="{CE67CD51-38B4-9896-4172-9659A63123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15599" y="4734632"/>
            <a:ext cx="4724401" cy="439153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33259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57" r="-3757" b="-2974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773976" y="4152900"/>
            <a:ext cx="9309228" cy="5149960"/>
            <a:chOff x="0" y="-38100"/>
            <a:chExt cx="2667644" cy="1277950"/>
          </a:xfrm>
        </p:grpSpPr>
        <p:sp>
          <p:nvSpPr>
            <p:cNvPr id="4" name="Freeform 4"/>
            <p:cNvSpPr/>
            <p:nvPr/>
          </p:nvSpPr>
          <p:spPr>
            <a:xfrm>
              <a:off x="22712" y="0"/>
              <a:ext cx="2644932" cy="1239850"/>
            </a:xfrm>
            <a:custGeom>
              <a:avLst/>
              <a:gdLst/>
              <a:ahLst/>
              <a:cxnLst/>
              <a:rect l="l" t="t" r="r" b="b"/>
              <a:pathLst>
                <a:path w="2644932" h="1239850">
                  <a:moveTo>
                    <a:pt x="45826" y="0"/>
                  </a:moveTo>
                  <a:lnTo>
                    <a:pt x="2599105" y="0"/>
                  </a:lnTo>
                  <a:cubicBezTo>
                    <a:pt x="2611259" y="0"/>
                    <a:pt x="2622915" y="4828"/>
                    <a:pt x="2631510" y="13422"/>
                  </a:cubicBezTo>
                  <a:cubicBezTo>
                    <a:pt x="2640104" y="22016"/>
                    <a:pt x="2644932" y="33673"/>
                    <a:pt x="2644932" y="45826"/>
                  </a:cubicBezTo>
                  <a:lnTo>
                    <a:pt x="2644932" y="1194024"/>
                  </a:lnTo>
                  <a:cubicBezTo>
                    <a:pt x="2644932" y="1206178"/>
                    <a:pt x="2640104" y="1217834"/>
                    <a:pt x="2631510" y="1226428"/>
                  </a:cubicBezTo>
                  <a:cubicBezTo>
                    <a:pt x="2622915" y="1235022"/>
                    <a:pt x="2611259" y="1239850"/>
                    <a:pt x="2599105" y="1239850"/>
                  </a:cubicBezTo>
                  <a:lnTo>
                    <a:pt x="45826" y="1239850"/>
                  </a:lnTo>
                  <a:cubicBezTo>
                    <a:pt x="33673" y="1239850"/>
                    <a:pt x="22016" y="1235022"/>
                    <a:pt x="13422" y="1226428"/>
                  </a:cubicBezTo>
                  <a:cubicBezTo>
                    <a:pt x="4828" y="1217834"/>
                    <a:pt x="0" y="1206178"/>
                    <a:pt x="0" y="1194024"/>
                  </a:cubicBezTo>
                  <a:lnTo>
                    <a:pt x="0" y="45826"/>
                  </a:lnTo>
                  <a:cubicBezTo>
                    <a:pt x="0" y="33673"/>
                    <a:pt x="4828" y="22016"/>
                    <a:pt x="13422" y="13422"/>
                  </a:cubicBezTo>
                  <a:cubicBezTo>
                    <a:pt x="22016" y="4828"/>
                    <a:pt x="33673" y="0"/>
                    <a:pt x="4582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644932" cy="1277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40067" y="3462369"/>
            <a:ext cx="8133909" cy="3890931"/>
            <a:chOff x="0" y="0"/>
            <a:chExt cx="2644932" cy="12398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44932" cy="1239850"/>
            </a:xfrm>
            <a:custGeom>
              <a:avLst/>
              <a:gdLst/>
              <a:ahLst/>
              <a:cxnLst/>
              <a:rect l="l" t="t" r="r" b="b"/>
              <a:pathLst>
                <a:path w="2644932" h="1239850">
                  <a:moveTo>
                    <a:pt x="45826" y="0"/>
                  </a:moveTo>
                  <a:lnTo>
                    <a:pt x="2599105" y="0"/>
                  </a:lnTo>
                  <a:cubicBezTo>
                    <a:pt x="2611259" y="0"/>
                    <a:pt x="2622915" y="4828"/>
                    <a:pt x="2631510" y="13422"/>
                  </a:cubicBezTo>
                  <a:cubicBezTo>
                    <a:pt x="2640104" y="22016"/>
                    <a:pt x="2644932" y="33673"/>
                    <a:pt x="2644932" y="45826"/>
                  </a:cubicBezTo>
                  <a:lnTo>
                    <a:pt x="2644932" y="1194024"/>
                  </a:lnTo>
                  <a:cubicBezTo>
                    <a:pt x="2644932" y="1206178"/>
                    <a:pt x="2640104" y="1217834"/>
                    <a:pt x="2631510" y="1226428"/>
                  </a:cubicBezTo>
                  <a:cubicBezTo>
                    <a:pt x="2622915" y="1235022"/>
                    <a:pt x="2611259" y="1239850"/>
                    <a:pt x="2599105" y="1239850"/>
                  </a:cubicBezTo>
                  <a:lnTo>
                    <a:pt x="45826" y="1239850"/>
                  </a:lnTo>
                  <a:cubicBezTo>
                    <a:pt x="33673" y="1239850"/>
                    <a:pt x="22016" y="1235022"/>
                    <a:pt x="13422" y="1226428"/>
                  </a:cubicBezTo>
                  <a:cubicBezTo>
                    <a:pt x="4828" y="1217834"/>
                    <a:pt x="0" y="1206178"/>
                    <a:pt x="0" y="1194024"/>
                  </a:cubicBezTo>
                  <a:lnTo>
                    <a:pt x="0" y="45826"/>
                  </a:lnTo>
                  <a:cubicBezTo>
                    <a:pt x="0" y="33673"/>
                    <a:pt x="4828" y="22016"/>
                    <a:pt x="13422" y="13422"/>
                  </a:cubicBezTo>
                  <a:cubicBezTo>
                    <a:pt x="22016" y="4828"/>
                    <a:pt x="33673" y="0"/>
                    <a:pt x="4582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644932" cy="1277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382354">
            <a:off x="16566077" y="9192640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5382354">
            <a:off x="15413892" y="9190503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2954000" y="557888"/>
            <a:ext cx="4876801" cy="1367819"/>
            <a:chOff x="0" y="0"/>
            <a:chExt cx="2113791" cy="75926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13791" cy="759269"/>
            </a:xfrm>
            <a:custGeom>
              <a:avLst/>
              <a:gdLst/>
              <a:ahLst/>
              <a:cxnLst/>
              <a:rect l="l" t="t" r="r" b="b"/>
              <a:pathLst>
                <a:path w="2113791" h="759269">
                  <a:moveTo>
                    <a:pt x="49196" y="0"/>
                  </a:moveTo>
                  <a:lnTo>
                    <a:pt x="2064595" y="0"/>
                  </a:lnTo>
                  <a:cubicBezTo>
                    <a:pt x="2091765" y="0"/>
                    <a:pt x="2113791" y="22026"/>
                    <a:pt x="2113791" y="49196"/>
                  </a:cubicBezTo>
                  <a:lnTo>
                    <a:pt x="2113791" y="710073"/>
                  </a:lnTo>
                  <a:cubicBezTo>
                    <a:pt x="2113791" y="737243"/>
                    <a:pt x="2091765" y="759269"/>
                    <a:pt x="2064595" y="759269"/>
                  </a:cubicBezTo>
                  <a:lnTo>
                    <a:pt x="49196" y="759269"/>
                  </a:lnTo>
                  <a:cubicBezTo>
                    <a:pt x="22026" y="759269"/>
                    <a:pt x="0" y="737243"/>
                    <a:pt x="0" y="710073"/>
                  </a:cubicBezTo>
                  <a:lnTo>
                    <a:pt x="0" y="49196"/>
                  </a:lnTo>
                  <a:cubicBezTo>
                    <a:pt x="0" y="22026"/>
                    <a:pt x="22026" y="0"/>
                    <a:pt x="49196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113791" cy="7973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4097000" y="689781"/>
            <a:ext cx="8250349" cy="124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97"/>
              </a:lnSpc>
            </a:pPr>
            <a:r>
              <a:rPr lang="en-US" altLang="zh-TW" sz="8081" dirty="0">
                <a:solidFill>
                  <a:srgbClr val="FFFFFF"/>
                </a:solidFill>
                <a:latin typeface="Nunito Bold"/>
              </a:rPr>
              <a:t>Train</a:t>
            </a:r>
            <a:endParaRPr lang="en-US" sz="8081" dirty="0">
              <a:solidFill>
                <a:srgbClr val="FFFFFF"/>
              </a:solidFill>
              <a:latin typeface="Nunito 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330664" y="2747632"/>
            <a:ext cx="5476297" cy="1081289"/>
            <a:chOff x="0" y="0"/>
            <a:chExt cx="1681122" cy="33193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81122" cy="331936"/>
            </a:xfrm>
            <a:custGeom>
              <a:avLst/>
              <a:gdLst/>
              <a:ahLst/>
              <a:cxnLst/>
              <a:rect l="l" t="t" r="r" b="b"/>
              <a:pathLst>
                <a:path w="1681122" h="331936">
                  <a:moveTo>
                    <a:pt x="72099" y="0"/>
                  </a:moveTo>
                  <a:lnTo>
                    <a:pt x="1609022" y="0"/>
                  </a:lnTo>
                  <a:cubicBezTo>
                    <a:pt x="1648842" y="0"/>
                    <a:pt x="1681122" y="32280"/>
                    <a:pt x="1681122" y="72099"/>
                  </a:cubicBezTo>
                  <a:lnTo>
                    <a:pt x="1681122" y="259836"/>
                  </a:lnTo>
                  <a:cubicBezTo>
                    <a:pt x="1681122" y="278958"/>
                    <a:pt x="1673526" y="297297"/>
                    <a:pt x="1660004" y="310818"/>
                  </a:cubicBezTo>
                  <a:cubicBezTo>
                    <a:pt x="1646483" y="324340"/>
                    <a:pt x="1628144" y="331936"/>
                    <a:pt x="1609022" y="331936"/>
                  </a:cubicBezTo>
                  <a:lnTo>
                    <a:pt x="72099" y="331936"/>
                  </a:lnTo>
                  <a:cubicBezTo>
                    <a:pt x="52977" y="331936"/>
                    <a:pt x="34639" y="324340"/>
                    <a:pt x="21117" y="310818"/>
                  </a:cubicBezTo>
                  <a:cubicBezTo>
                    <a:pt x="7596" y="297297"/>
                    <a:pt x="0" y="278958"/>
                    <a:pt x="0" y="259836"/>
                  </a:cubicBezTo>
                  <a:lnTo>
                    <a:pt x="0" y="72099"/>
                  </a:lnTo>
                  <a:cubicBezTo>
                    <a:pt x="0" y="32280"/>
                    <a:pt x="32280" y="0"/>
                    <a:pt x="72099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681122" cy="370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541092" y="3032629"/>
            <a:ext cx="3640614" cy="511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TW" altLang="zh-TW" sz="3002" dirty="0">
                <a:solidFill>
                  <a:srgbClr val="FFFFFF"/>
                </a:solidFill>
                <a:latin typeface="Nunito"/>
              </a:rPr>
              <a:t>訓練後模型評估</a:t>
            </a: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1D57BFAC-2853-CF3A-52F7-D8864C7055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72700" y="4748076"/>
            <a:ext cx="8858101" cy="4429050"/>
          </a:xfrm>
          <a:prstGeom prst="rect">
            <a:avLst/>
          </a:prstGeom>
          <a:noFill/>
          <a:ln w="28575">
            <a:solidFill>
              <a:srgbClr val="5E4E45"/>
            </a:solidFill>
          </a:ln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A87938ED-2C3F-B978-0A36-6883830C3BC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1"/>
          <a:stretch/>
        </p:blipFill>
        <p:spPr>
          <a:xfrm>
            <a:off x="809872" y="4113919"/>
            <a:ext cx="7790959" cy="2629782"/>
          </a:xfrm>
          <a:prstGeom prst="rect">
            <a:avLst/>
          </a:prstGeom>
          <a:ln w="28575">
            <a:solidFill>
              <a:srgbClr val="5E4E45"/>
            </a:solidFill>
          </a:ln>
        </p:spPr>
      </p:pic>
      <p:grpSp>
        <p:nvGrpSpPr>
          <p:cNvPr id="21" name="Group 21"/>
          <p:cNvGrpSpPr/>
          <p:nvPr/>
        </p:nvGrpSpPr>
        <p:grpSpPr>
          <a:xfrm>
            <a:off x="12745877" y="3397807"/>
            <a:ext cx="5476297" cy="1215779"/>
            <a:chOff x="0" y="-38100"/>
            <a:chExt cx="1681122" cy="373222"/>
          </a:xfrm>
        </p:grpSpPr>
        <p:sp>
          <p:nvSpPr>
            <p:cNvPr id="22" name="Freeform 22"/>
            <p:cNvSpPr/>
            <p:nvPr/>
          </p:nvSpPr>
          <p:spPr>
            <a:xfrm>
              <a:off x="0" y="3186"/>
              <a:ext cx="1681122" cy="331936"/>
            </a:xfrm>
            <a:custGeom>
              <a:avLst/>
              <a:gdLst/>
              <a:ahLst/>
              <a:cxnLst/>
              <a:rect l="l" t="t" r="r" b="b"/>
              <a:pathLst>
                <a:path w="1681122" h="331936">
                  <a:moveTo>
                    <a:pt x="72099" y="0"/>
                  </a:moveTo>
                  <a:lnTo>
                    <a:pt x="1609022" y="0"/>
                  </a:lnTo>
                  <a:cubicBezTo>
                    <a:pt x="1648842" y="0"/>
                    <a:pt x="1681122" y="32280"/>
                    <a:pt x="1681122" y="72099"/>
                  </a:cubicBezTo>
                  <a:lnTo>
                    <a:pt x="1681122" y="259836"/>
                  </a:lnTo>
                  <a:cubicBezTo>
                    <a:pt x="1681122" y="278958"/>
                    <a:pt x="1673526" y="297297"/>
                    <a:pt x="1660004" y="310818"/>
                  </a:cubicBezTo>
                  <a:cubicBezTo>
                    <a:pt x="1646483" y="324340"/>
                    <a:pt x="1628144" y="331936"/>
                    <a:pt x="1609022" y="331936"/>
                  </a:cubicBezTo>
                  <a:lnTo>
                    <a:pt x="72099" y="331936"/>
                  </a:lnTo>
                  <a:cubicBezTo>
                    <a:pt x="52977" y="331936"/>
                    <a:pt x="34639" y="324340"/>
                    <a:pt x="21117" y="310818"/>
                  </a:cubicBezTo>
                  <a:cubicBezTo>
                    <a:pt x="7596" y="297297"/>
                    <a:pt x="0" y="278958"/>
                    <a:pt x="0" y="259836"/>
                  </a:cubicBezTo>
                  <a:lnTo>
                    <a:pt x="0" y="72099"/>
                  </a:lnTo>
                  <a:cubicBezTo>
                    <a:pt x="0" y="32280"/>
                    <a:pt x="32280" y="0"/>
                    <a:pt x="72099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681122" cy="370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4636321" y="3817294"/>
            <a:ext cx="2175409" cy="5112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TW" altLang="zh-TW" sz="3002" dirty="0">
                <a:solidFill>
                  <a:srgbClr val="FFFFFF"/>
                </a:solidFill>
                <a:latin typeface="Nunito"/>
              </a:rPr>
              <a:t>訓練過程</a:t>
            </a:r>
          </a:p>
        </p:txBody>
      </p:sp>
    </p:spTree>
    <p:extLst>
      <p:ext uri="{BB962C8B-B14F-4D97-AF65-F5344CB8AC3E}">
        <p14:creationId xmlns:p14="http://schemas.microsoft.com/office/powerpoint/2010/main" val="4253955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57" r="-3757" b="-2974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2590800" y="3002662"/>
            <a:ext cx="13106400" cy="5950838"/>
            <a:chOff x="0" y="0"/>
            <a:chExt cx="2644932" cy="12398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44932" cy="1239850"/>
            </a:xfrm>
            <a:custGeom>
              <a:avLst/>
              <a:gdLst/>
              <a:ahLst/>
              <a:cxnLst/>
              <a:rect l="l" t="t" r="r" b="b"/>
              <a:pathLst>
                <a:path w="2644932" h="1239850">
                  <a:moveTo>
                    <a:pt x="45826" y="0"/>
                  </a:moveTo>
                  <a:lnTo>
                    <a:pt x="2599105" y="0"/>
                  </a:lnTo>
                  <a:cubicBezTo>
                    <a:pt x="2611259" y="0"/>
                    <a:pt x="2622915" y="4828"/>
                    <a:pt x="2631510" y="13422"/>
                  </a:cubicBezTo>
                  <a:cubicBezTo>
                    <a:pt x="2640104" y="22016"/>
                    <a:pt x="2644932" y="33673"/>
                    <a:pt x="2644932" y="45826"/>
                  </a:cubicBezTo>
                  <a:lnTo>
                    <a:pt x="2644932" y="1194024"/>
                  </a:lnTo>
                  <a:cubicBezTo>
                    <a:pt x="2644932" y="1206178"/>
                    <a:pt x="2640104" y="1217834"/>
                    <a:pt x="2631510" y="1226428"/>
                  </a:cubicBezTo>
                  <a:cubicBezTo>
                    <a:pt x="2622915" y="1235022"/>
                    <a:pt x="2611259" y="1239850"/>
                    <a:pt x="2599105" y="1239850"/>
                  </a:cubicBezTo>
                  <a:lnTo>
                    <a:pt x="45826" y="1239850"/>
                  </a:lnTo>
                  <a:cubicBezTo>
                    <a:pt x="33673" y="1239850"/>
                    <a:pt x="22016" y="1235022"/>
                    <a:pt x="13422" y="1226428"/>
                  </a:cubicBezTo>
                  <a:cubicBezTo>
                    <a:pt x="4828" y="1217834"/>
                    <a:pt x="0" y="1206178"/>
                    <a:pt x="0" y="1194024"/>
                  </a:cubicBezTo>
                  <a:lnTo>
                    <a:pt x="0" y="45826"/>
                  </a:lnTo>
                  <a:cubicBezTo>
                    <a:pt x="0" y="33673"/>
                    <a:pt x="4828" y="22016"/>
                    <a:pt x="13422" y="13422"/>
                  </a:cubicBezTo>
                  <a:cubicBezTo>
                    <a:pt x="22016" y="4828"/>
                    <a:pt x="33673" y="0"/>
                    <a:pt x="4582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644932" cy="1277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382354">
            <a:off x="16566077" y="9192640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5382354">
            <a:off x="15413892" y="9190503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2954000" y="557888"/>
            <a:ext cx="4876801" cy="1367819"/>
            <a:chOff x="0" y="0"/>
            <a:chExt cx="2113791" cy="75926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13791" cy="759269"/>
            </a:xfrm>
            <a:custGeom>
              <a:avLst/>
              <a:gdLst/>
              <a:ahLst/>
              <a:cxnLst/>
              <a:rect l="l" t="t" r="r" b="b"/>
              <a:pathLst>
                <a:path w="2113791" h="759269">
                  <a:moveTo>
                    <a:pt x="49196" y="0"/>
                  </a:moveTo>
                  <a:lnTo>
                    <a:pt x="2064595" y="0"/>
                  </a:lnTo>
                  <a:cubicBezTo>
                    <a:pt x="2091765" y="0"/>
                    <a:pt x="2113791" y="22026"/>
                    <a:pt x="2113791" y="49196"/>
                  </a:cubicBezTo>
                  <a:lnTo>
                    <a:pt x="2113791" y="710073"/>
                  </a:lnTo>
                  <a:cubicBezTo>
                    <a:pt x="2113791" y="737243"/>
                    <a:pt x="2091765" y="759269"/>
                    <a:pt x="2064595" y="759269"/>
                  </a:cubicBezTo>
                  <a:lnTo>
                    <a:pt x="49196" y="759269"/>
                  </a:lnTo>
                  <a:cubicBezTo>
                    <a:pt x="22026" y="759269"/>
                    <a:pt x="0" y="737243"/>
                    <a:pt x="0" y="710073"/>
                  </a:cubicBezTo>
                  <a:lnTo>
                    <a:pt x="0" y="49196"/>
                  </a:lnTo>
                  <a:cubicBezTo>
                    <a:pt x="0" y="22026"/>
                    <a:pt x="22026" y="0"/>
                    <a:pt x="49196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113791" cy="7973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4162825" y="686966"/>
            <a:ext cx="8250349" cy="124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97"/>
              </a:lnSpc>
            </a:pPr>
            <a:r>
              <a:rPr lang="en-US" altLang="zh-TW" sz="8081" dirty="0">
                <a:solidFill>
                  <a:srgbClr val="FFFFFF"/>
                </a:solidFill>
                <a:latin typeface="Nunito Bold"/>
              </a:rPr>
              <a:t>Test</a:t>
            </a:r>
            <a:endParaRPr lang="en-US" sz="8081" dirty="0">
              <a:solidFill>
                <a:srgbClr val="FFFFFF"/>
              </a:solidFill>
              <a:latin typeface="Nunito 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286000" y="2367619"/>
            <a:ext cx="5476297" cy="1081289"/>
            <a:chOff x="0" y="0"/>
            <a:chExt cx="1681122" cy="33193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81122" cy="331936"/>
            </a:xfrm>
            <a:custGeom>
              <a:avLst/>
              <a:gdLst/>
              <a:ahLst/>
              <a:cxnLst/>
              <a:rect l="l" t="t" r="r" b="b"/>
              <a:pathLst>
                <a:path w="1681122" h="331936">
                  <a:moveTo>
                    <a:pt x="72099" y="0"/>
                  </a:moveTo>
                  <a:lnTo>
                    <a:pt x="1609022" y="0"/>
                  </a:lnTo>
                  <a:cubicBezTo>
                    <a:pt x="1648842" y="0"/>
                    <a:pt x="1681122" y="32280"/>
                    <a:pt x="1681122" y="72099"/>
                  </a:cubicBezTo>
                  <a:lnTo>
                    <a:pt x="1681122" y="259836"/>
                  </a:lnTo>
                  <a:cubicBezTo>
                    <a:pt x="1681122" y="278958"/>
                    <a:pt x="1673526" y="297297"/>
                    <a:pt x="1660004" y="310818"/>
                  </a:cubicBezTo>
                  <a:cubicBezTo>
                    <a:pt x="1646483" y="324340"/>
                    <a:pt x="1628144" y="331936"/>
                    <a:pt x="1609022" y="331936"/>
                  </a:cubicBezTo>
                  <a:lnTo>
                    <a:pt x="72099" y="331936"/>
                  </a:lnTo>
                  <a:cubicBezTo>
                    <a:pt x="52977" y="331936"/>
                    <a:pt x="34639" y="324340"/>
                    <a:pt x="21117" y="310818"/>
                  </a:cubicBezTo>
                  <a:cubicBezTo>
                    <a:pt x="7596" y="297297"/>
                    <a:pt x="0" y="278958"/>
                    <a:pt x="0" y="259836"/>
                  </a:cubicBezTo>
                  <a:lnTo>
                    <a:pt x="0" y="72099"/>
                  </a:lnTo>
                  <a:cubicBezTo>
                    <a:pt x="0" y="32280"/>
                    <a:pt x="32280" y="0"/>
                    <a:pt x="72099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681122" cy="370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4121683" y="2652616"/>
            <a:ext cx="3640614" cy="511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TW" altLang="zh-TW" sz="3002" dirty="0">
                <a:solidFill>
                  <a:srgbClr val="FFFFFF"/>
                </a:solidFill>
                <a:latin typeface="Nunito"/>
              </a:rPr>
              <a:t>模型測試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A87938ED-2C3F-B978-0A36-6883830C3B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8716" y="4306464"/>
            <a:ext cx="12490568" cy="3622442"/>
          </a:xfrm>
          <a:prstGeom prst="rect">
            <a:avLst/>
          </a:prstGeom>
          <a:ln w="28575">
            <a:solidFill>
              <a:srgbClr val="5E4E45"/>
            </a:solidFill>
          </a:ln>
        </p:spPr>
      </p:pic>
    </p:spTree>
    <p:extLst>
      <p:ext uri="{BB962C8B-B14F-4D97-AF65-F5344CB8AC3E}">
        <p14:creationId xmlns:p14="http://schemas.microsoft.com/office/powerpoint/2010/main" val="3961030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610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57" r="-3757" b="-2974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972893" y="4229100"/>
            <a:ext cx="8615932" cy="5029200"/>
            <a:chOff x="0" y="0"/>
            <a:chExt cx="2644932" cy="12398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4932" cy="1239850"/>
            </a:xfrm>
            <a:custGeom>
              <a:avLst/>
              <a:gdLst/>
              <a:ahLst/>
              <a:cxnLst/>
              <a:rect l="l" t="t" r="r" b="b"/>
              <a:pathLst>
                <a:path w="2644932" h="1239850">
                  <a:moveTo>
                    <a:pt x="45826" y="0"/>
                  </a:moveTo>
                  <a:lnTo>
                    <a:pt x="2599105" y="0"/>
                  </a:lnTo>
                  <a:cubicBezTo>
                    <a:pt x="2611259" y="0"/>
                    <a:pt x="2622915" y="4828"/>
                    <a:pt x="2631510" y="13422"/>
                  </a:cubicBezTo>
                  <a:cubicBezTo>
                    <a:pt x="2640104" y="22016"/>
                    <a:pt x="2644932" y="33673"/>
                    <a:pt x="2644932" y="45826"/>
                  </a:cubicBezTo>
                  <a:lnTo>
                    <a:pt x="2644932" y="1194024"/>
                  </a:lnTo>
                  <a:cubicBezTo>
                    <a:pt x="2644932" y="1206178"/>
                    <a:pt x="2640104" y="1217834"/>
                    <a:pt x="2631510" y="1226428"/>
                  </a:cubicBezTo>
                  <a:cubicBezTo>
                    <a:pt x="2622915" y="1235022"/>
                    <a:pt x="2611259" y="1239850"/>
                    <a:pt x="2599105" y="1239850"/>
                  </a:cubicBezTo>
                  <a:lnTo>
                    <a:pt x="45826" y="1239850"/>
                  </a:lnTo>
                  <a:cubicBezTo>
                    <a:pt x="33673" y="1239850"/>
                    <a:pt x="22016" y="1235022"/>
                    <a:pt x="13422" y="1226428"/>
                  </a:cubicBezTo>
                  <a:cubicBezTo>
                    <a:pt x="4828" y="1217834"/>
                    <a:pt x="0" y="1206178"/>
                    <a:pt x="0" y="1194024"/>
                  </a:cubicBezTo>
                  <a:lnTo>
                    <a:pt x="0" y="45826"/>
                  </a:lnTo>
                  <a:cubicBezTo>
                    <a:pt x="0" y="33673"/>
                    <a:pt x="4828" y="22016"/>
                    <a:pt x="13422" y="13422"/>
                  </a:cubicBezTo>
                  <a:cubicBezTo>
                    <a:pt x="22016" y="4828"/>
                    <a:pt x="33673" y="0"/>
                    <a:pt x="4582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644932" cy="1277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382354">
            <a:off x="16566077" y="9192640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699175" y="3632221"/>
            <a:ext cx="8615932" cy="5227872"/>
            <a:chOff x="0" y="0"/>
            <a:chExt cx="2644932" cy="12398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44932" cy="1239850"/>
            </a:xfrm>
            <a:custGeom>
              <a:avLst/>
              <a:gdLst/>
              <a:ahLst/>
              <a:cxnLst/>
              <a:rect l="l" t="t" r="r" b="b"/>
              <a:pathLst>
                <a:path w="2644932" h="1239850">
                  <a:moveTo>
                    <a:pt x="45826" y="0"/>
                  </a:moveTo>
                  <a:lnTo>
                    <a:pt x="2599105" y="0"/>
                  </a:lnTo>
                  <a:cubicBezTo>
                    <a:pt x="2611259" y="0"/>
                    <a:pt x="2622915" y="4828"/>
                    <a:pt x="2631510" y="13422"/>
                  </a:cubicBezTo>
                  <a:cubicBezTo>
                    <a:pt x="2640104" y="22016"/>
                    <a:pt x="2644932" y="33673"/>
                    <a:pt x="2644932" y="45826"/>
                  </a:cubicBezTo>
                  <a:lnTo>
                    <a:pt x="2644932" y="1194024"/>
                  </a:lnTo>
                  <a:cubicBezTo>
                    <a:pt x="2644932" y="1206178"/>
                    <a:pt x="2640104" y="1217834"/>
                    <a:pt x="2631510" y="1226428"/>
                  </a:cubicBezTo>
                  <a:cubicBezTo>
                    <a:pt x="2622915" y="1235022"/>
                    <a:pt x="2611259" y="1239850"/>
                    <a:pt x="2599105" y="1239850"/>
                  </a:cubicBezTo>
                  <a:lnTo>
                    <a:pt x="45826" y="1239850"/>
                  </a:lnTo>
                  <a:cubicBezTo>
                    <a:pt x="33673" y="1239850"/>
                    <a:pt x="22016" y="1235022"/>
                    <a:pt x="13422" y="1226428"/>
                  </a:cubicBezTo>
                  <a:cubicBezTo>
                    <a:pt x="4828" y="1217834"/>
                    <a:pt x="0" y="1206178"/>
                    <a:pt x="0" y="1194024"/>
                  </a:cubicBezTo>
                  <a:lnTo>
                    <a:pt x="0" y="45826"/>
                  </a:lnTo>
                  <a:cubicBezTo>
                    <a:pt x="0" y="33673"/>
                    <a:pt x="4828" y="22016"/>
                    <a:pt x="13422" y="13422"/>
                  </a:cubicBezTo>
                  <a:cubicBezTo>
                    <a:pt x="22016" y="4828"/>
                    <a:pt x="33673" y="0"/>
                    <a:pt x="4582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644932" cy="1277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5382354">
            <a:off x="15413892" y="9190503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8534400" y="571500"/>
            <a:ext cx="9416953" cy="1556807"/>
            <a:chOff x="0" y="0"/>
            <a:chExt cx="2113791" cy="75926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13791" cy="759269"/>
            </a:xfrm>
            <a:custGeom>
              <a:avLst/>
              <a:gdLst/>
              <a:ahLst/>
              <a:cxnLst/>
              <a:rect l="l" t="t" r="r" b="b"/>
              <a:pathLst>
                <a:path w="2113791" h="759269">
                  <a:moveTo>
                    <a:pt x="49196" y="0"/>
                  </a:moveTo>
                  <a:lnTo>
                    <a:pt x="2064595" y="0"/>
                  </a:lnTo>
                  <a:cubicBezTo>
                    <a:pt x="2091765" y="0"/>
                    <a:pt x="2113791" y="22026"/>
                    <a:pt x="2113791" y="49196"/>
                  </a:cubicBezTo>
                  <a:lnTo>
                    <a:pt x="2113791" y="710073"/>
                  </a:lnTo>
                  <a:cubicBezTo>
                    <a:pt x="2113791" y="737243"/>
                    <a:pt x="2091765" y="759269"/>
                    <a:pt x="2064595" y="759269"/>
                  </a:cubicBezTo>
                  <a:lnTo>
                    <a:pt x="49196" y="759269"/>
                  </a:lnTo>
                  <a:cubicBezTo>
                    <a:pt x="22026" y="759269"/>
                    <a:pt x="0" y="737243"/>
                    <a:pt x="0" y="710073"/>
                  </a:cubicBezTo>
                  <a:lnTo>
                    <a:pt x="0" y="49196"/>
                  </a:lnTo>
                  <a:cubicBezTo>
                    <a:pt x="0" y="22026"/>
                    <a:pt x="22026" y="0"/>
                    <a:pt x="49196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113791" cy="7973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010137" y="727938"/>
            <a:ext cx="9109540" cy="1243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97"/>
              </a:lnSpc>
            </a:pPr>
            <a:r>
              <a:rPr lang="en-US" sz="8081" dirty="0">
                <a:solidFill>
                  <a:srgbClr val="FFFFFF"/>
                </a:solidFill>
                <a:latin typeface="Nunito Bold"/>
              </a:rPr>
              <a:t>Comparison chart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389772" y="2917484"/>
            <a:ext cx="4334628" cy="1081289"/>
            <a:chOff x="0" y="0"/>
            <a:chExt cx="1681122" cy="33193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81122" cy="331936"/>
            </a:xfrm>
            <a:custGeom>
              <a:avLst/>
              <a:gdLst/>
              <a:ahLst/>
              <a:cxnLst/>
              <a:rect l="l" t="t" r="r" b="b"/>
              <a:pathLst>
                <a:path w="1681122" h="331936">
                  <a:moveTo>
                    <a:pt x="72099" y="0"/>
                  </a:moveTo>
                  <a:lnTo>
                    <a:pt x="1609022" y="0"/>
                  </a:lnTo>
                  <a:cubicBezTo>
                    <a:pt x="1648842" y="0"/>
                    <a:pt x="1681122" y="32280"/>
                    <a:pt x="1681122" y="72099"/>
                  </a:cubicBezTo>
                  <a:lnTo>
                    <a:pt x="1681122" y="259836"/>
                  </a:lnTo>
                  <a:cubicBezTo>
                    <a:pt x="1681122" y="278958"/>
                    <a:pt x="1673526" y="297297"/>
                    <a:pt x="1660004" y="310818"/>
                  </a:cubicBezTo>
                  <a:cubicBezTo>
                    <a:pt x="1646483" y="324340"/>
                    <a:pt x="1628144" y="331936"/>
                    <a:pt x="1609022" y="331936"/>
                  </a:cubicBezTo>
                  <a:lnTo>
                    <a:pt x="72099" y="331936"/>
                  </a:lnTo>
                  <a:cubicBezTo>
                    <a:pt x="52977" y="331936"/>
                    <a:pt x="34639" y="324340"/>
                    <a:pt x="21117" y="310818"/>
                  </a:cubicBezTo>
                  <a:cubicBezTo>
                    <a:pt x="7596" y="297297"/>
                    <a:pt x="0" y="278958"/>
                    <a:pt x="0" y="259836"/>
                  </a:cubicBezTo>
                  <a:lnTo>
                    <a:pt x="0" y="72099"/>
                  </a:lnTo>
                  <a:cubicBezTo>
                    <a:pt x="0" y="32280"/>
                    <a:pt x="32280" y="0"/>
                    <a:pt x="72099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681122" cy="370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651763" y="3175429"/>
            <a:ext cx="7130312" cy="516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3"/>
              </a:lnSpc>
              <a:spcAft>
                <a:spcPts val="800"/>
              </a:spcAft>
            </a:pPr>
            <a:r>
              <a:rPr lang="en-US" altLang="zh-TW" sz="3002" dirty="0">
                <a:solidFill>
                  <a:srgbClr val="FFFFFF"/>
                </a:solidFill>
                <a:latin typeface="Nunito"/>
              </a:rPr>
              <a:t>mAP50</a:t>
            </a:r>
            <a:r>
              <a:rPr lang="zh-TW" altLang="en-US" sz="3002" dirty="0">
                <a:solidFill>
                  <a:srgbClr val="FFFFFF"/>
                </a:solidFill>
                <a:latin typeface="Nunito"/>
              </a:rPr>
              <a:t> 與 </a:t>
            </a:r>
            <a:r>
              <a:rPr lang="en-US" altLang="zh-TW" sz="3002" dirty="0">
                <a:solidFill>
                  <a:srgbClr val="FFFFFF"/>
                </a:solidFill>
                <a:latin typeface="Nunito"/>
              </a:rPr>
              <a:t>mAP50-95</a:t>
            </a:r>
            <a:endParaRPr lang="zh-TW" altLang="zh-TW" sz="3002" dirty="0">
              <a:solidFill>
                <a:srgbClr val="FFFFFF"/>
              </a:solidFill>
              <a:latin typeface="Nunito"/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D235310B-4EF7-62B0-5CD2-32DA6F18A7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50478" y="4768616"/>
            <a:ext cx="6584796" cy="4362426"/>
          </a:xfrm>
          <a:prstGeom prst="rect">
            <a:avLst/>
          </a:prstGeom>
          <a:ln w="28575">
            <a:solidFill>
              <a:srgbClr val="5E4E45"/>
            </a:solidFill>
          </a:ln>
        </p:spPr>
      </p:pic>
      <p:grpSp>
        <p:nvGrpSpPr>
          <p:cNvPr id="21" name="Group 21"/>
          <p:cNvGrpSpPr/>
          <p:nvPr/>
        </p:nvGrpSpPr>
        <p:grpSpPr>
          <a:xfrm>
            <a:off x="13335000" y="3614273"/>
            <a:ext cx="4555108" cy="1081289"/>
            <a:chOff x="0" y="0"/>
            <a:chExt cx="1681122" cy="33193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681122" cy="331936"/>
            </a:xfrm>
            <a:custGeom>
              <a:avLst/>
              <a:gdLst/>
              <a:ahLst/>
              <a:cxnLst/>
              <a:rect l="l" t="t" r="r" b="b"/>
              <a:pathLst>
                <a:path w="1681122" h="331936">
                  <a:moveTo>
                    <a:pt x="72099" y="0"/>
                  </a:moveTo>
                  <a:lnTo>
                    <a:pt x="1609022" y="0"/>
                  </a:lnTo>
                  <a:cubicBezTo>
                    <a:pt x="1648842" y="0"/>
                    <a:pt x="1681122" y="32280"/>
                    <a:pt x="1681122" y="72099"/>
                  </a:cubicBezTo>
                  <a:lnTo>
                    <a:pt x="1681122" y="259836"/>
                  </a:lnTo>
                  <a:cubicBezTo>
                    <a:pt x="1681122" y="278958"/>
                    <a:pt x="1673526" y="297297"/>
                    <a:pt x="1660004" y="310818"/>
                  </a:cubicBezTo>
                  <a:cubicBezTo>
                    <a:pt x="1646483" y="324340"/>
                    <a:pt x="1628144" y="331936"/>
                    <a:pt x="1609022" y="331936"/>
                  </a:cubicBezTo>
                  <a:lnTo>
                    <a:pt x="72099" y="331936"/>
                  </a:lnTo>
                  <a:cubicBezTo>
                    <a:pt x="52977" y="331936"/>
                    <a:pt x="34639" y="324340"/>
                    <a:pt x="21117" y="310818"/>
                  </a:cubicBezTo>
                  <a:cubicBezTo>
                    <a:pt x="7596" y="297297"/>
                    <a:pt x="0" y="278958"/>
                    <a:pt x="0" y="259836"/>
                  </a:cubicBezTo>
                  <a:lnTo>
                    <a:pt x="0" y="72099"/>
                  </a:lnTo>
                  <a:cubicBezTo>
                    <a:pt x="0" y="32280"/>
                    <a:pt x="32280" y="0"/>
                    <a:pt x="72099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681122" cy="370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3903719" y="3892930"/>
            <a:ext cx="3640614" cy="51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3"/>
              </a:lnSpc>
              <a:spcAft>
                <a:spcPts val="800"/>
              </a:spcAft>
            </a:pPr>
            <a:r>
              <a:rPr lang="en-US" altLang="zh-TW" sz="3002" dirty="0">
                <a:solidFill>
                  <a:srgbClr val="FFFFFF"/>
                </a:solidFill>
                <a:latin typeface="Nunito"/>
              </a:rPr>
              <a:t>Precision</a:t>
            </a:r>
            <a:r>
              <a:rPr lang="zh-TW" altLang="en-US" sz="3002" dirty="0">
                <a:solidFill>
                  <a:srgbClr val="FFFFFF"/>
                </a:solidFill>
                <a:latin typeface="Nunito"/>
              </a:rPr>
              <a:t> 與 </a:t>
            </a:r>
            <a:r>
              <a:rPr lang="en-US" altLang="zh-TW" sz="3002" dirty="0">
                <a:solidFill>
                  <a:srgbClr val="FFFFFF"/>
                </a:solidFill>
                <a:latin typeface="Nunito"/>
              </a:rPr>
              <a:t>Recall</a:t>
            </a:r>
            <a:endParaRPr lang="en-US" sz="3002" dirty="0">
              <a:solidFill>
                <a:srgbClr val="FFFFFF"/>
              </a:solidFill>
              <a:latin typeface="Nunito"/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F1705743-E4B1-E900-28FA-E71D03B012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9908" y="4122885"/>
            <a:ext cx="7617776" cy="4519881"/>
          </a:xfrm>
          <a:prstGeom prst="rect">
            <a:avLst/>
          </a:prstGeom>
          <a:ln w="19050">
            <a:solidFill>
              <a:srgbClr val="5E4E45"/>
            </a:solidFill>
          </a:ln>
        </p:spPr>
      </p:pic>
    </p:spTree>
    <p:extLst>
      <p:ext uri="{BB962C8B-B14F-4D97-AF65-F5344CB8AC3E}">
        <p14:creationId xmlns:p14="http://schemas.microsoft.com/office/powerpoint/2010/main" val="2982422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57" r="-3757" b="-2974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89802" y="2172197"/>
            <a:ext cx="8656973" cy="7009903"/>
            <a:chOff x="0" y="0"/>
            <a:chExt cx="2569780" cy="26806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69780" cy="2680650"/>
            </a:xfrm>
            <a:custGeom>
              <a:avLst/>
              <a:gdLst/>
              <a:ahLst/>
              <a:cxnLst/>
              <a:rect l="l" t="t" r="r" b="b"/>
              <a:pathLst>
                <a:path w="2569780" h="2680650">
                  <a:moveTo>
                    <a:pt x="47167" y="0"/>
                  </a:moveTo>
                  <a:lnTo>
                    <a:pt x="2522613" y="0"/>
                  </a:lnTo>
                  <a:cubicBezTo>
                    <a:pt x="2535123" y="0"/>
                    <a:pt x="2547120" y="4969"/>
                    <a:pt x="2555965" y="13815"/>
                  </a:cubicBezTo>
                  <a:cubicBezTo>
                    <a:pt x="2564811" y="22660"/>
                    <a:pt x="2569780" y="34657"/>
                    <a:pt x="2569780" y="47167"/>
                  </a:cubicBezTo>
                  <a:lnTo>
                    <a:pt x="2569780" y="2633483"/>
                  </a:lnTo>
                  <a:cubicBezTo>
                    <a:pt x="2569780" y="2645993"/>
                    <a:pt x="2564811" y="2657990"/>
                    <a:pt x="2555965" y="2666835"/>
                  </a:cubicBezTo>
                  <a:cubicBezTo>
                    <a:pt x="2547120" y="2675681"/>
                    <a:pt x="2535123" y="2680650"/>
                    <a:pt x="2522613" y="2680650"/>
                  </a:cubicBezTo>
                  <a:lnTo>
                    <a:pt x="47167" y="2680650"/>
                  </a:lnTo>
                  <a:cubicBezTo>
                    <a:pt x="34657" y="2680650"/>
                    <a:pt x="22660" y="2675681"/>
                    <a:pt x="13815" y="2666835"/>
                  </a:cubicBezTo>
                  <a:cubicBezTo>
                    <a:pt x="4969" y="2657990"/>
                    <a:pt x="0" y="2645993"/>
                    <a:pt x="0" y="2633483"/>
                  </a:cubicBezTo>
                  <a:lnTo>
                    <a:pt x="0" y="47167"/>
                  </a:lnTo>
                  <a:cubicBezTo>
                    <a:pt x="0" y="34657"/>
                    <a:pt x="4969" y="22660"/>
                    <a:pt x="13815" y="13815"/>
                  </a:cubicBezTo>
                  <a:cubicBezTo>
                    <a:pt x="22660" y="4969"/>
                    <a:pt x="34657" y="0"/>
                    <a:pt x="47167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569780" cy="2718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508767" y="3684417"/>
            <a:ext cx="8099545" cy="4540414"/>
            <a:chOff x="0" y="0"/>
            <a:chExt cx="2703932" cy="17271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3932" cy="1727102"/>
            </a:xfrm>
            <a:custGeom>
              <a:avLst/>
              <a:gdLst/>
              <a:ahLst/>
              <a:cxnLst/>
              <a:rect l="l" t="t" r="r" b="b"/>
              <a:pathLst>
                <a:path w="2703932" h="1727102">
                  <a:moveTo>
                    <a:pt x="44827" y="0"/>
                  </a:moveTo>
                  <a:lnTo>
                    <a:pt x="2659106" y="0"/>
                  </a:lnTo>
                  <a:cubicBezTo>
                    <a:pt x="2670995" y="0"/>
                    <a:pt x="2682396" y="4723"/>
                    <a:pt x="2690803" y="13129"/>
                  </a:cubicBezTo>
                  <a:cubicBezTo>
                    <a:pt x="2699209" y="21536"/>
                    <a:pt x="2703932" y="32938"/>
                    <a:pt x="2703932" y="44827"/>
                  </a:cubicBezTo>
                  <a:lnTo>
                    <a:pt x="2703932" y="1682276"/>
                  </a:lnTo>
                  <a:cubicBezTo>
                    <a:pt x="2703932" y="1694164"/>
                    <a:pt x="2699209" y="1705566"/>
                    <a:pt x="2690803" y="1713973"/>
                  </a:cubicBezTo>
                  <a:cubicBezTo>
                    <a:pt x="2682396" y="1722379"/>
                    <a:pt x="2670995" y="1727102"/>
                    <a:pt x="2659106" y="1727102"/>
                  </a:cubicBezTo>
                  <a:lnTo>
                    <a:pt x="44827" y="1727102"/>
                  </a:lnTo>
                  <a:cubicBezTo>
                    <a:pt x="32938" y="1727102"/>
                    <a:pt x="21536" y="1722379"/>
                    <a:pt x="13129" y="1713973"/>
                  </a:cubicBezTo>
                  <a:cubicBezTo>
                    <a:pt x="4723" y="1705566"/>
                    <a:pt x="0" y="1694164"/>
                    <a:pt x="0" y="1682276"/>
                  </a:cubicBezTo>
                  <a:lnTo>
                    <a:pt x="0" y="44827"/>
                  </a:lnTo>
                  <a:cubicBezTo>
                    <a:pt x="0" y="32938"/>
                    <a:pt x="4723" y="21536"/>
                    <a:pt x="13129" y="13129"/>
                  </a:cubicBezTo>
                  <a:cubicBezTo>
                    <a:pt x="21536" y="4723"/>
                    <a:pt x="32938" y="0"/>
                    <a:pt x="44827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3932" cy="1765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382354">
            <a:off x="16566077" y="9192640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5382354">
            <a:off x="15413892" y="9190503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9795717" y="2591838"/>
            <a:ext cx="7525643" cy="1760149"/>
            <a:chOff x="0" y="0"/>
            <a:chExt cx="1982062" cy="50408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82062" cy="504083"/>
            </a:xfrm>
            <a:custGeom>
              <a:avLst/>
              <a:gdLst/>
              <a:ahLst/>
              <a:cxnLst/>
              <a:rect l="l" t="t" r="r" b="b"/>
              <a:pathLst>
                <a:path w="1982062" h="504083">
                  <a:moveTo>
                    <a:pt x="52466" y="0"/>
                  </a:moveTo>
                  <a:lnTo>
                    <a:pt x="1929597" y="0"/>
                  </a:lnTo>
                  <a:cubicBezTo>
                    <a:pt x="1958573" y="0"/>
                    <a:pt x="1982062" y="23490"/>
                    <a:pt x="1982062" y="52466"/>
                  </a:cubicBezTo>
                  <a:lnTo>
                    <a:pt x="1982062" y="451617"/>
                  </a:lnTo>
                  <a:cubicBezTo>
                    <a:pt x="1982062" y="465532"/>
                    <a:pt x="1976535" y="478877"/>
                    <a:pt x="1966695" y="488716"/>
                  </a:cubicBezTo>
                  <a:cubicBezTo>
                    <a:pt x="1956856" y="498555"/>
                    <a:pt x="1943511" y="504083"/>
                    <a:pt x="1929597" y="504083"/>
                  </a:cubicBezTo>
                  <a:lnTo>
                    <a:pt x="52466" y="504083"/>
                  </a:lnTo>
                  <a:cubicBezTo>
                    <a:pt x="23490" y="504083"/>
                    <a:pt x="0" y="480593"/>
                    <a:pt x="0" y="451617"/>
                  </a:cubicBezTo>
                  <a:lnTo>
                    <a:pt x="0" y="52466"/>
                  </a:lnTo>
                  <a:cubicBezTo>
                    <a:pt x="0" y="23490"/>
                    <a:pt x="23490" y="0"/>
                    <a:pt x="52466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982062" cy="5421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035740" y="4945341"/>
            <a:ext cx="7150488" cy="2018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整體的結果明顯上升，測試</a:t>
            </a:r>
            <a:r>
              <a:rPr lang="zh-TW" altLang="en-US" sz="3002" dirty="0">
                <a:solidFill>
                  <a:srgbClr val="5E4E45"/>
                </a:solidFill>
                <a:latin typeface="Nunito"/>
              </a:rPr>
              <a:t>的平均</a:t>
            </a: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mAP50</a:t>
            </a: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從</a:t>
            </a: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0.497</a:t>
            </a: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上升到</a:t>
            </a: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0.737</a:t>
            </a: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，</a:t>
            </a: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Precision</a:t>
            </a: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上升大約</a:t>
            </a: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10%</a:t>
            </a: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，</a:t>
            </a: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Recall</a:t>
            </a:r>
            <a:r>
              <a:rPr lang="zh-TW" altLang="en-US" sz="3002" dirty="0">
                <a:solidFill>
                  <a:srgbClr val="5E4E45"/>
                </a:solidFill>
                <a:latin typeface="Nunito"/>
              </a:rPr>
              <a:t>也</a:t>
            </a: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上升</a:t>
            </a:r>
            <a:r>
              <a:rPr lang="zh-TW" altLang="en-US" sz="3002" dirty="0">
                <a:solidFill>
                  <a:srgbClr val="5E4E45"/>
                </a:solidFill>
                <a:latin typeface="Nunito"/>
              </a:rPr>
              <a:t>了</a:t>
            </a: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大約</a:t>
            </a: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20%</a:t>
            </a:r>
            <a:r>
              <a:rPr lang="zh-TW" altLang="zh-TW" sz="1800" dirty="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。</a:t>
            </a:r>
            <a:endParaRPr lang="zh-TW" altLang="zh-TW" sz="1800" dirty="0">
              <a:effectLst/>
              <a:latin typeface="新細明體" panose="02020500000000000000" pitchFamily="18" charset="-120"/>
              <a:ea typeface="新細明體" panose="02020500000000000000" pitchFamily="18" charset="-120"/>
              <a:cs typeface="新細明體" panose="02020500000000000000" pitchFamily="18" charset="-12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885893" y="2936096"/>
            <a:ext cx="5450182" cy="124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97"/>
              </a:lnSpc>
            </a:pPr>
            <a:r>
              <a:rPr lang="en-US" sz="8081" dirty="0">
                <a:solidFill>
                  <a:srgbClr val="FFFFFF"/>
                </a:solidFill>
                <a:latin typeface="Nunito Bold"/>
              </a:rPr>
              <a:t>Conclusion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E6B84A4D-3103-50A8-8578-4D8E20F8E7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9688" y="2789092"/>
            <a:ext cx="8077200" cy="6057900"/>
          </a:xfrm>
          <a:prstGeom prst="rect">
            <a:avLst/>
          </a:prstGeom>
          <a:noFill/>
          <a:ln w="28575">
            <a:solidFill>
              <a:srgbClr val="5E4E45"/>
            </a:solidFill>
          </a:ln>
        </p:spPr>
      </p:pic>
      <p:grpSp>
        <p:nvGrpSpPr>
          <p:cNvPr id="18" name="Group 16">
            <a:extLst>
              <a:ext uri="{FF2B5EF4-FFF2-40B4-BE49-F238E27FC236}">
                <a16:creationId xmlns:a16="http://schemas.microsoft.com/office/drawing/2014/main" id="{A04E7B76-3DEF-F2BE-4F2E-007F86C1B561}"/>
              </a:ext>
            </a:extLst>
          </p:cNvPr>
          <p:cNvGrpSpPr/>
          <p:nvPr/>
        </p:nvGrpSpPr>
        <p:grpSpPr>
          <a:xfrm>
            <a:off x="57071" y="1394632"/>
            <a:ext cx="5476297" cy="1205401"/>
            <a:chOff x="0" y="-38100"/>
            <a:chExt cx="1681122" cy="370036"/>
          </a:xfrm>
        </p:grpSpPr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A2588AD9-CE5B-17EC-29B1-BF073C7EAC2D}"/>
                </a:ext>
              </a:extLst>
            </p:cNvPr>
            <p:cNvSpPr/>
            <p:nvPr/>
          </p:nvSpPr>
          <p:spPr>
            <a:xfrm>
              <a:off x="0" y="0"/>
              <a:ext cx="1681122" cy="331936"/>
            </a:xfrm>
            <a:custGeom>
              <a:avLst/>
              <a:gdLst/>
              <a:ahLst/>
              <a:cxnLst/>
              <a:rect l="l" t="t" r="r" b="b"/>
              <a:pathLst>
                <a:path w="1681122" h="331936">
                  <a:moveTo>
                    <a:pt x="72099" y="0"/>
                  </a:moveTo>
                  <a:lnTo>
                    <a:pt x="1609022" y="0"/>
                  </a:lnTo>
                  <a:cubicBezTo>
                    <a:pt x="1648842" y="0"/>
                    <a:pt x="1681122" y="32280"/>
                    <a:pt x="1681122" y="72099"/>
                  </a:cubicBezTo>
                  <a:lnTo>
                    <a:pt x="1681122" y="259836"/>
                  </a:lnTo>
                  <a:cubicBezTo>
                    <a:pt x="1681122" y="278958"/>
                    <a:pt x="1673526" y="297297"/>
                    <a:pt x="1660004" y="310818"/>
                  </a:cubicBezTo>
                  <a:cubicBezTo>
                    <a:pt x="1646483" y="324340"/>
                    <a:pt x="1628144" y="331936"/>
                    <a:pt x="1609022" y="331936"/>
                  </a:cubicBezTo>
                  <a:lnTo>
                    <a:pt x="72099" y="331936"/>
                  </a:lnTo>
                  <a:cubicBezTo>
                    <a:pt x="52977" y="331936"/>
                    <a:pt x="34639" y="324340"/>
                    <a:pt x="21117" y="310818"/>
                  </a:cubicBezTo>
                  <a:cubicBezTo>
                    <a:pt x="7596" y="297297"/>
                    <a:pt x="0" y="278958"/>
                    <a:pt x="0" y="259836"/>
                  </a:cubicBezTo>
                  <a:lnTo>
                    <a:pt x="0" y="72099"/>
                  </a:lnTo>
                  <a:cubicBezTo>
                    <a:pt x="0" y="32280"/>
                    <a:pt x="32280" y="0"/>
                    <a:pt x="72099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20" name="TextBox 18">
              <a:extLst>
                <a:ext uri="{FF2B5EF4-FFF2-40B4-BE49-F238E27FC236}">
                  <a16:creationId xmlns:a16="http://schemas.microsoft.com/office/drawing/2014/main" id="{842438E7-703D-064B-7B68-98CAC8FE29EF}"/>
                </a:ext>
              </a:extLst>
            </p:cNvPr>
            <p:cNvSpPr txBox="1"/>
            <p:nvPr/>
          </p:nvSpPr>
          <p:spPr>
            <a:xfrm>
              <a:off x="0" y="-38100"/>
              <a:ext cx="1681122" cy="370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19">
            <a:extLst>
              <a:ext uri="{FF2B5EF4-FFF2-40B4-BE49-F238E27FC236}">
                <a16:creationId xmlns:a16="http://schemas.microsoft.com/office/drawing/2014/main" id="{26C70770-BFEA-68DC-925E-A3601D91F392}"/>
              </a:ext>
            </a:extLst>
          </p:cNvPr>
          <p:cNvSpPr txBox="1"/>
          <p:nvPr/>
        </p:nvSpPr>
        <p:spPr>
          <a:xfrm>
            <a:off x="292577" y="1784114"/>
            <a:ext cx="5900963" cy="1031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3"/>
              </a:lnSpc>
            </a:pPr>
            <a:r>
              <a:rPr lang="zh-TW" altLang="zh-TW" sz="3002" dirty="0">
                <a:solidFill>
                  <a:srgbClr val="FFFFFF"/>
                </a:solidFill>
                <a:latin typeface="Nunito"/>
              </a:rPr>
              <a:t>測試結果的</a:t>
            </a:r>
            <a:r>
              <a:rPr lang="zh-TW" altLang="en-US" sz="3002" dirty="0">
                <a:solidFill>
                  <a:srgbClr val="FFFFFF"/>
                </a:solidFill>
                <a:latin typeface="Nunito"/>
              </a:rPr>
              <a:t> </a:t>
            </a:r>
            <a:r>
              <a:rPr lang="en-US" altLang="zh-TW" sz="3002" dirty="0">
                <a:solidFill>
                  <a:srgbClr val="FFFFFF"/>
                </a:solidFill>
                <a:latin typeface="Nunito"/>
              </a:rPr>
              <a:t>confusion matrix</a:t>
            </a:r>
            <a:endParaRPr lang="zh-TW" altLang="zh-TW" sz="3002" dirty="0">
              <a:solidFill>
                <a:srgbClr val="FFFFFF"/>
              </a:solidFill>
              <a:latin typeface="Nunito"/>
            </a:endParaRPr>
          </a:p>
          <a:p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422968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57" r="-3757" b="-2974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362987" y="1226594"/>
            <a:ext cx="15562027" cy="7689151"/>
            <a:chOff x="0" y="-38100"/>
            <a:chExt cx="4098641" cy="20251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98641" cy="1987026"/>
            </a:xfrm>
            <a:custGeom>
              <a:avLst/>
              <a:gdLst/>
              <a:ahLst/>
              <a:cxnLst/>
              <a:rect l="l" t="t" r="r" b="b"/>
              <a:pathLst>
                <a:path w="4098641" h="1987026">
                  <a:moveTo>
                    <a:pt x="25372" y="0"/>
                  </a:moveTo>
                  <a:lnTo>
                    <a:pt x="4073269" y="0"/>
                  </a:lnTo>
                  <a:cubicBezTo>
                    <a:pt x="4087282" y="0"/>
                    <a:pt x="4098641" y="11359"/>
                    <a:pt x="4098641" y="25372"/>
                  </a:cubicBezTo>
                  <a:lnTo>
                    <a:pt x="4098641" y="1961654"/>
                  </a:lnTo>
                  <a:cubicBezTo>
                    <a:pt x="4098641" y="1975667"/>
                    <a:pt x="4087282" y="1987026"/>
                    <a:pt x="4073269" y="1987026"/>
                  </a:cubicBezTo>
                  <a:lnTo>
                    <a:pt x="25372" y="1987026"/>
                  </a:lnTo>
                  <a:cubicBezTo>
                    <a:pt x="11359" y="1987026"/>
                    <a:pt x="0" y="1975667"/>
                    <a:pt x="0" y="1961654"/>
                  </a:cubicBezTo>
                  <a:lnTo>
                    <a:pt x="0" y="25372"/>
                  </a:lnTo>
                  <a:cubicBezTo>
                    <a:pt x="0" y="11359"/>
                    <a:pt x="11359" y="0"/>
                    <a:pt x="25372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098641" cy="20251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5373066">
            <a:off x="9409959" y="9051298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 rot="5373066">
            <a:off x="8257772" y="9052274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4201188" y="4372291"/>
            <a:ext cx="10200612" cy="1736611"/>
            <a:chOff x="0" y="0"/>
            <a:chExt cx="2605306" cy="45737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05306" cy="457379"/>
            </a:xfrm>
            <a:custGeom>
              <a:avLst/>
              <a:gdLst/>
              <a:ahLst/>
              <a:cxnLst/>
              <a:rect l="l" t="t" r="r" b="b"/>
              <a:pathLst>
                <a:path w="2605306" h="457379">
                  <a:moveTo>
                    <a:pt x="39915" y="0"/>
                  </a:moveTo>
                  <a:lnTo>
                    <a:pt x="2565391" y="0"/>
                  </a:lnTo>
                  <a:cubicBezTo>
                    <a:pt x="2587436" y="0"/>
                    <a:pt x="2605306" y="17870"/>
                    <a:pt x="2605306" y="39915"/>
                  </a:cubicBezTo>
                  <a:lnTo>
                    <a:pt x="2605306" y="417464"/>
                  </a:lnTo>
                  <a:cubicBezTo>
                    <a:pt x="2605306" y="439509"/>
                    <a:pt x="2587436" y="457379"/>
                    <a:pt x="2565391" y="457379"/>
                  </a:cubicBezTo>
                  <a:lnTo>
                    <a:pt x="39915" y="457379"/>
                  </a:lnTo>
                  <a:cubicBezTo>
                    <a:pt x="17870" y="457379"/>
                    <a:pt x="0" y="439509"/>
                    <a:pt x="0" y="417464"/>
                  </a:cubicBezTo>
                  <a:lnTo>
                    <a:pt x="0" y="39915"/>
                  </a:lnTo>
                  <a:cubicBezTo>
                    <a:pt x="0" y="17870"/>
                    <a:pt x="17870" y="0"/>
                    <a:pt x="39915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605306" cy="4954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030296" y="4541718"/>
            <a:ext cx="9018416" cy="1397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313"/>
              </a:lnSpc>
            </a:pPr>
            <a:r>
              <a:rPr lang="en-US" altLang="zh-TW" sz="8081" dirty="0">
                <a:solidFill>
                  <a:srgbClr val="FFFFFF"/>
                </a:solidFill>
                <a:latin typeface="Nunito Bold"/>
              </a:rPr>
              <a:t>YOLOV8N </a:t>
            </a:r>
            <a:r>
              <a:rPr lang="en-US" altLang="zh-TW" sz="3200" dirty="0">
                <a:solidFill>
                  <a:srgbClr val="FFFFFF"/>
                </a:solidFill>
                <a:latin typeface="Nunito Bold"/>
              </a:rPr>
              <a:t>(</a:t>
            </a:r>
            <a:r>
              <a:rPr lang="zh-TW" altLang="zh-TW" sz="3200" dirty="0">
                <a:solidFill>
                  <a:srgbClr val="FFFFFF"/>
                </a:solidFill>
                <a:latin typeface="Nunito Bold"/>
              </a:rPr>
              <a:t>進行</a:t>
            </a:r>
            <a:r>
              <a:rPr lang="en-US" altLang="zh-TW" sz="3200" dirty="0">
                <a:solidFill>
                  <a:srgbClr val="FFFFFF"/>
                </a:solidFill>
                <a:latin typeface="Nunito Bold"/>
              </a:rPr>
              <a:t>Augmentation)</a:t>
            </a:r>
            <a:endParaRPr lang="en-US" sz="3200" dirty="0">
              <a:solidFill>
                <a:srgbClr val="FFFFFF"/>
              </a:solidFill>
              <a:latin typeface="Nunito Bold"/>
            </a:endParaRP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F71AEA68-9DDB-0C7F-C180-7CBE44AA6290}"/>
              </a:ext>
            </a:extLst>
          </p:cNvPr>
          <p:cNvSpPr txBox="1"/>
          <p:nvPr/>
        </p:nvSpPr>
        <p:spPr>
          <a:xfrm>
            <a:off x="14863307" y="8648700"/>
            <a:ext cx="1828800" cy="2240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313"/>
              </a:lnSpc>
            </a:pPr>
            <a:r>
              <a:rPr lang="en-US" altLang="zh-TW" sz="30000" dirty="0">
                <a:solidFill>
                  <a:srgbClr val="5E4E45"/>
                </a:solidFill>
                <a:latin typeface="Nunito Bold"/>
              </a:rPr>
              <a:t>3</a:t>
            </a:r>
            <a:endParaRPr lang="en-US" sz="30000" dirty="0">
              <a:solidFill>
                <a:srgbClr val="5E4E45"/>
              </a:solidFill>
              <a:latin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2901262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7" r="-3757" b="-2974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11689" y="2605305"/>
            <a:ext cx="16923427" cy="6703334"/>
            <a:chOff x="0" y="0"/>
            <a:chExt cx="4982494" cy="14449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82494" cy="1444985"/>
            </a:xfrm>
            <a:custGeom>
              <a:avLst/>
              <a:gdLst/>
              <a:ahLst/>
              <a:cxnLst/>
              <a:rect l="l" t="t" r="r" b="b"/>
              <a:pathLst>
                <a:path w="4982494" h="1444985">
                  <a:moveTo>
                    <a:pt x="24327" y="0"/>
                  </a:moveTo>
                  <a:lnTo>
                    <a:pt x="4958168" y="0"/>
                  </a:lnTo>
                  <a:cubicBezTo>
                    <a:pt x="4964619" y="0"/>
                    <a:pt x="4970807" y="2563"/>
                    <a:pt x="4975369" y="7125"/>
                  </a:cubicBezTo>
                  <a:cubicBezTo>
                    <a:pt x="4979931" y="11687"/>
                    <a:pt x="4982494" y="17875"/>
                    <a:pt x="4982494" y="24327"/>
                  </a:cubicBezTo>
                  <a:lnTo>
                    <a:pt x="4982494" y="1420659"/>
                  </a:lnTo>
                  <a:cubicBezTo>
                    <a:pt x="4982494" y="1434094"/>
                    <a:pt x="4971603" y="1444985"/>
                    <a:pt x="4958168" y="1444985"/>
                  </a:cubicBezTo>
                  <a:lnTo>
                    <a:pt x="24327" y="1444985"/>
                  </a:lnTo>
                  <a:cubicBezTo>
                    <a:pt x="10891" y="1444985"/>
                    <a:pt x="0" y="1434094"/>
                    <a:pt x="0" y="1420659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982494" cy="1483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5382354">
            <a:off x="16566077" y="9192640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 rot="5382354">
            <a:off x="15413892" y="9190503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8954576" y="1381296"/>
            <a:ext cx="8651137" cy="205860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962785" y="3108320"/>
            <a:ext cx="16381478" cy="1325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我們使用數據增強</a:t>
            </a: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(Augmentation)</a:t>
            </a: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對原始數據進行各種隨機變換，生成多個不同但又保持標籤不變的新數據。擴充訓練數據集提高模型的泛化能力。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09E6BD57-6D6A-535D-2857-6D7938A1110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8" t="-17" r="3616" b="14665"/>
          <a:stretch/>
        </p:blipFill>
        <p:spPr>
          <a:xfrm>
            <a:off x="1524000" y="4703971"/>
            <a:ext cx="5590912" cy="4368647"/>
          </a:xfrm>
          <a:prstGeom prst="rect">
            <a:avLst/>
          </a:prstGeom>
          <a:ln w="28575">
            <a:solidFill>
              <a:srgbClr val="5E4E45"/>
            </a:solidFill>
          </a:ln>
        </p:spPr>
      </p:pic>
      <p:grpSp>
        <p:nvGrpSpPr>
          <p:cNvPr id="14" name="Group 17">
            <a:extLst>
              <a:ext uri="{FF2B5EF4-FFF2-40B4-BE49-F238E27FC236}">
                <a16:creationId xmlns:a16="http://schemas.microsoft.com/office/drawing/2014/main" id="{770459D9-82B5-F925-1270-DA5F1CCD522D}"/>
              </a:ext>
            </a:extLst>
          </p:cNvPr>
          <p:cNvGrpSpPr/>
          <p:nvPr/>
        </p:nvGrpSpPr>
        <p:grpSpPr>
          <a:xfrm>
            <a:off x="10982325" y="1601203"/>
            <a:ext cx="6874562" cy="1405906"/>
            <a:chOff x="0" y="0"/>
            <a:chExt cx="1736092" cy="315860"/>
          </a:xfrm>
        </p:grpSpPr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52D0D22A-4433-A75C-B572-B91FFCF4BEA7}"/>
                </a:ext>
              </a:extLst>
            </p:cNvPr>
            <p:cNvSpPr/>
            <p:nvPr/>
          </p:nvSpPr>
          <p:spPr>
            <a:xfrm>
              <a:off x="0" y="0"/>
              <a:ext cx="1736092" cy="315860"/>
            </a:xfrm>
            <a:custGeom>
              <a:avLst/>
              <a:gdLst/>
              <a:ahLst/>
              <a:cxnLst/>
              <a:rect l="l" t="t" r="r" b="b"/>
              <a:pathLst>
                <a:path w="1736092" h="315860">
                  <a:moveTo>
                    <a:pt x="27379" y="0"/>
                  </a:moveTo>
                  <a:lnTo>
                    <a:pt x="1708713" y="0"/>
                  </a:lnTo>
                  <a:cubicBezTo>
                    <a:pt x="1723834" y="0"/>
                    <a:pt x="1736092" y="12258"/>
                    <a:pt x="1736092" y="27379"/>
                  </a:cubicBezTo>
                  <a:lnTo>
                    <a:pt x="1736092" y="288481"/>
                  </a:lnTo>
                  <a:cubicBezTo>
                    <a:pt x="1736092" y="303602"/>
                    <a:pt x="1723834" y="315860"/>
                    <a:pt x="1708713" y="315860"/>
                  </a:cubicBezTo>
                  <a:lnTo>
                    <a:pt x="27379" y="315860"/>
                  </a:lnTo>
                  <a:cubicBezTo>
                    <a:pt x="12258" y="315860"/>
                    <a:pt x="0" y="303602"/>
                    <a:pt x="0" y="288481"/>
                  </a:cubicBezTo>
                  <a:lnTo>
                    <a:pt x="0" y="27379"/>
                  </a:lnTo>
                  <a:cubicBezTo>
                    <a:pt x="0" y="12258"/>
                    <a:pt x="12258" y="0"/>
                    <a:pt x="27379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TextBox 19">
              <a:extLst>
                <a:ext uri="{FF2B5EF4-FFF2-40B4-BE49-F238E27FC236}">
                  <a16:creationId xmlns:a16="http://schemas.microsoft.com/office/drawing/2014/main" id="{CD1F62CB-1E31-906C-025F-9367D09805A5}"/>
                </a:ext>
              </a:extLst>
            </p:cNvPr>
            <p:cNvSpPr txBox="1"/>
            <p:nvPr/>
          </p:nvSpPr>
          <p:spPr>
            <a:xfrm>
              <a:off x="0" y="-38100"/>
              <a:ext cx="1736092" cy="353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9">
            <a:extLst>
              <a:ext uri="{FF2B5EF4-FFF2-40B4-BE49-F238E27FC236}">
                <a16:creationId xmlns:a16="http://schemas.microsoft.com/office/drawing/2014/main" id="{28F501D6-ED65-75C8-4F3E-79B132C028E5}"/>
              </a:ext>
            </a:extLst>
          </p:cNvPr>
          <p:cNvSpPr txBox="1"/>
          <p:nvPr/>
        </p:nvSpPr>
        <p:spPr>
          <a:xfrm>
            <a:off x="11598829" y="2247900"/>
            <a:ext cx="6291052" cy="714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3"/>
              </a:lnSpc>
            </a:pPr>
            <a:r>
              <a:rPr lang="en-US" sz="8081" dirty="0">
                <a:solidFill>
                  <a:srgbClr val="FFFFFF"/>
                </a:solidFill>
                <a:latin typeface="Nunito Bold"/>
              </a:rPr>
              <a:t>Adjustment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0389D62-375A-BA90-2D55-507407B64E64}"/>
              </a:ext>
            </a:extLst>
          </p:cNvPr>
          <p:cNvSpPr txBox="1"/>
          <p:nvPr/>
        </p:nvSpPr>
        <p:spPr>
          <a:xfrm>
            <a:off x="7731243" y="4720973"/>
            <a:ext cx="8896350" cy="1666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zh-TW" altLang="en-US" sz="3002" dirty="0">
                <a:solidFill>
                  <a:srgbClr val="5E4E45"/>
                </a:solidFill>
                <a:latin typeface="Nunito"/>
              </a:rPr>
              <a:t>  嘗試後最終</a:t>
            </a: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使用了翻轉（</a:t>
            </a: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Flipping</a:t>
            </a: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）、裁剪（</a:t>
            </a: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Cropping</a:t>
            </a: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）、旋轉（</a:t>
            </a: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Rotation</a:t>
            </a: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）、曝光度（</a:t>
            </a: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exposure</a:t>
            </a: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）的方法</a:t>
            </a:r>
          </a:p>
        </p:txBody>
      </p:sp>
      <p:pic>
        <p:nvPicPr>
          <p:cNvPr id="12" name="圖片 11" descr="一張含有 體育, 游泳池, 游泳, 水 的圖片&#10;&#10;自動產生的描述">
            <a:extLst>
              <a:ext uri="{FF2B5EF4-FFF2-40B4-BE49-F238E27FC236}">
                <a16:creationId xmlns:a16="http://schemas.microsoft.com/office/drawing/2014/main" id="{3886134C-DDE9-32D5-2E2B-BAC5B318CF9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485" y="6676702"/>
            <a:ext cx="2556476" cy="2556476"/>
          </a:xfrm>
          <a:prstGeom prst="rect">
            <a:avLst/>
          </a:prstGeom>
        </p:spPr>
      </p:pic>
      <p:pic>
        <p:nvPicPr>
          <p:cNvPr id="19" name="圖片 18" descr="一張含有 體育, 水, 游泳池, 游泳 的圖片&#10;&#10;自動產生的描述">
            <a:extLst>
              <a:ext uri="{FF2B5EF4-FFF2-40B4-BE49-F238E27FC236}">
                <a16:creationId xmlns:a16="http://schemas.microsoft.com/office/drawing/2014/main" id="{BD9F0FD2-8AD4-6678-D66B-6DF1FE1A5C8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8794" y="6651480"/>
            <a:ext cx="2556476" cy="2556476"/>
          </a:xfrm>
          <a:prstGeom prst="rect">
            <a:avLst/>
          </a:prstGeom>
        </p:spPr>
      </p:pic>
      <p:pic>
        <p:nvPicPr>
          <p:cNvPr id="23" name="圖片 22" descr="一張含有 體育, 水, 螢幕擷取畫面, 游泳 的圖片&#10;&#10;自動產生的描述">
            <a:extLst>
              <a:ext uri="{FF2B5EF4-FFF2-40B4-BE49-F238E27FC236}">
                <a16:creationId xmlns:a16="http://schemas.microsoft.com/office/drawing/2014/main" id="{0E62E08A-9D5E-371B-ECEB-6E69609A461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8317" y="6651479"/>
            <a:ext cx="2556477" cy="255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935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57" r="-3757" b="-2974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773976" y="4152900"/>
            <a:ext cx="9309228" cy="5149960"/>
            <a:chOff x="0" y="-38100"/>
            <a:chExt cx="2667644" cy="1277950"/>
          </a:xfrm>
        </p:grpSpPr>
        <p:sp>
          <p:nvSpPr>
            <p:cNvPr id="4" name="Freeform 4"/>
            <p:cNvSpPr/>
            <p:nvPr/>
          </p:nvSpPr>
          <p:spPr>
            <a:xfrm>
              <a:off x="22712" y="0"/>
              <a:ext cx="2644932" cy="1239850"/>
            </a:xfrm>
            <a:custGeom>
              <a:avLst/>
              <a:gdLst/>
              <a:ahLst/>
              <a:cxnLst/>
              <a:rect l="l" t="t" r="r" b="b"/>
              <a:pathLst>
                <a:path w="2644932" h="1239850">
                  <a:moveTo>
                    <a:pt x="45826" y="0"/>
                  </a:moveTo>
                  <a:lnTo>
                    <a:pt x="2599105" y="0"/>
                  </a:lnTo>
                  <a:cubicBezTo>
                    <a:pt x="2611259" y="0"/>
                    <a:pt x="2622915" y="4828"/>
                    <a:pt x="2631510" y="13422"/>
                  </a:cubicBezTo>
                  <a:cubicBezTo>
                    <a:pt x="2640104" y="22016"/>
                    <a:pt x="2644932" y="33673"/>
                    <a:pt x="2644932" y="45826"/>
                  </a:cubicBezTo>
                  <a:lnTo>
                    <a:pt x="2644932" y="1194024"/>
                  </a:lnTo>
                  <a:cubicBezTo>
                    <a:pt x="2644932" y="1206178"/>
                    <a:pt x="2640104" y="1217834"/>
                    <a:pt x="2631510" y="1226428"/>
                  </a:cubicBezTo>
                  <a:cubicBezTo>
                    <a:pt x="2622915" y="1235022"/>
                    <a:pt x="2611259" y="1239850"/>
                    <a:pt x="2599105" y="1239850"/>
                  </a:cubicBezTo>
                  <a:lnTo>
                    <a:pt x="45826" y="1239850"/>
                  </a:lnTo>
                  <a:cubicBezTo>
                    <a:pt x="33673" y="1239850"/>
                    <a:pt x="22016" y="1235022"/>
                    <a:pt x="13422" y="1226428"/>
                  </a:cubicBezTo>
                  <a:cubicBezTo>
                    <a:pt x="4828" y="1217834"/>
                    <a:pt x="0" y="1206178"/>
                    <a:pt x="0" y="1194024"/>
                  </a:cubicBezTo>
                  <a:lnTo>
                    <a:pt x="0" y="45826"/>
                  </a:lnTo>
                  <a:cubicBezTo>
                    <a:pt x="0" y="33673"/>
                    <a:pt x="4828" y="22016"/>
                    <a:pt x="13422" y="13422"/>
                  </a:cubicBezTo>
                  <a:cubicBezTo>
                    <a:pt x="22016" y="4828"/>
                    <a:pt x="33673" y="0"/>
                    <a:pt x="4582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644932" cy="1277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40067" y="3462369"/>
            <a:ext cx="8133909" cy="3890931"/>
            <a:chOff x="0" y="0"/>
            <a:chExt cx="2644932" cy="12398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44932" cy="1239850"/>
            </a:xfrm>
            <a:custGeom>
              <a:avLst/>
              <a:gdLst/>
              <a:ahLst/>
              <a:cxnLst/>
              <a:rect l="l" t="t" r="r" b="b"/>
              <a:pathLst>
                <a:path w="2644932" h="1239850">
                  <a:moveTo>
                    <a:pt x="45826" y="0"/>
                  </a:moveTo>
                  <a:lnTo>
                    <a:pt x="2599105" y="0"/>
                  </a:lnTo>
                  <a:cubicBezTo>
                    <a:pt x="2611259" y="0"/>
                    <a:pt x="2622915" y="4828"/>
                    <a:pt x="2631510" y="13422"/>
                  </a:cubicBezTo>
                  <a:cubicBezTo>
                    <a:pt x="2640104" y="22016"/>
                    <a:pt x="2644932" y="33673"/>
                    <a:pt x="2644932" y="45826"/>
                  </a:cubicBezTo>
                  <a:lnTo>
                    <a:pt x="2644932" y="1194024"/>
                  </a:lnTo>
                  <a:cubicBezTo>
                    <a:pt x="2644932" y="1206178"/>
                    <a:pt x="2640104" y="1217834"/>
                    <a:pt x="2631510" y="1226428"/>
                  </a:cubicBezTo>
                  <a:cubicBezTo>
                    <a:pt x="2622915" y="1235022"/>
                    <a:pt x="2611259" y="1239850"/>
                    <a:pt x="2599105" y="1239850"/>
                  </a:cubicBezTo>
                  <a:lnTo>
                    <a:pt x="45826" y="1239850"/>
                  </a:lnTo>
                  <a:cubicBezTo>
                    <a:pt x="33673" y="1239850"/>
                    <a:pt x="22016" y="1235022"/>
                    <a:pt x="13422" y="1226428"/>
                  </a:cubicBezTo>
                  <a:cubicBezTo>
                    <a:pt x="4828" y="1217834"/>
                    <a:pt x="0" y="1206178"/>
                    <a:pt x="0" y="1194024"/>
                  </a:cubicBezTo>
                  <a:lnTo>
                    <a:pt x="0" y="45826"/>
                  </a:lnTo>
                  <a:cubicBezTo>
                    <a:pt x="0" y="33673"/>
                    <a:pt x="4828" y="22016"/>
                    <a:pt x="13422" y="13422"/>
                  </a:cubicBezTo>
                  <a:cubicBezTo>
                    <a:pt x="22016" y="4828"/>
                    <a:pt x="33673" y="0"/>
                    <a:pt x="4582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644932" cy="1277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382354">
            <a:off x="16566077" y="9192640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5382354">
            <a:off x="15413892" y="9190503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2954000" y="557888"/>
            <a:ext cx="4876801" cy="1367819"/>
            <a:chOff x="0" y="0"/>
            <a:chExt cx="2113791" cy="75926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13791" cy="759269"/>
            </a:xfrm>
            <a:custGeom>
              <a:avLst/>
              <a:gdLst/>
              <a:ahLst/>
              <a:cxnLst/>
              <a:rect l="l" t="t" r="r" b="b"/>
              <a:pathLst>
                <a:path w="2113791" h="759269">
                  <a:moveTo>
                    <a:pt x="49196" y="0"/>
                  </a:moveTo>
                  <a:lnTo>
                    <a:pt x="2064595" y="0"/>
                  </a:lnTo>
                  <a:cubicBezTo>
                    <a:pt x="2091765" y="0"/>
                    <a:pt x="2113791" y="22026"/>
                    <a:pt x="2113791" y="49196"/>
                  </a:cubicBezTo>
                  <a:lnTo>
                    <a:pt x="2113791" y="710073"/>
                  </a:lnTo>
                  <a:cubicBezTo>
                    <a:pt x="2113791" y="737243"/>
                    <a:pt x="2091765" y="759269"/>
                    <a:pt x="2064595" y="759269"/>
                  </a:cubicBezTo>
                  <a:lnTo>
                    <a:pt x="49196" y="759269"/>
                  </a:lnTo>
                  <a:cubicBezTo>
                    <a:pt x="22026" y="759269"/>
                    <a:pt x="0" y="737243"/>
                    <a:pt x="0" y="710073"/>
                  </a:cubicBezTo>
                  <a:lnTo>
                    <a:pt x="0" y="49196"/>
                  </a:lnTo>
                  <a:cubicBezTo>
                    <a:pt x="0" y="22026"/>
                    <a:pt x="22026" y="0"/>
                    <a:pt x="49196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113791" cy="7973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4097000" y="689781"/>
            <a:ext cx="8250349" cy="124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97"/>
              </a:lnSpc>
            </a:pPr>
            <a:r>
              <a:rPr lang="en-US" altLang="zh-TW" sz="8081" dirty="0">
                <a:solidFill>
                  <a:srgbClr val="FFFFFF"/>
                </a:solidFill>
                <a:latin typeface="Nunito Bold"/>
              </a:rPr>
              <a:t>Train</a:t>
            </a:r>
            <a:endParaRPr lang="en-US" sz="8081" dirty="0">
              <a:solidFill>
                <a:srgbClr val="FFFFFF"/>
              </a:solidFill>
              <a:latin typeface="Nunito 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330664" y="2747632"/>
            <a:ext cx="5476297" cy="1081289"/>
            <a:chOff x="0" y="0"/>
            <a:chExt cx="1681122" cy="33193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81122" cy="331936"/>
            </a:xfrm>
            <a:custGeom>
              <a:avLst/>
              <a:gdLst/>
              <a:ahLst/>
              <a:cxnLst/>
              <a:rect l="l" t="t" r="r" b="b"/>
              <a:pathLst>
                <a:path w="1681122" h="331936">
                  <a:moveTo>
                    <a:pt x="72099" y="0"/>
                  </a:moveTo>
                  <a:lnTo>
                    <a:pt x="1609022" y="0"/>
                  </a:lnTo>
                  <a:cubicBezTo>
                    <a:pt x="1648842" y="0"/>
                    <a:pt x="1681122" y="32280"/>
                    <a:pt x="1681122" y="72099"/>
                  </a:cubicBezTo>
                  <a:lnTo>
                    <a:pt x="1681122" y="259836"/>
                  </a:lnTo>
                  <a:cubicBezTo>
                    <a:pt x="1681122" y="278958"/>
                    <a:pt x="1673526" y="297297"/>
                    <a:pt x="1660004" y="310818"/>
                  </a:cubicBezTo>
                  <a:cubicBezTo>
                    <a:pt x="1646483" y="324340"/>
                    <a:pt x="1628144" y="331936"/>
                    <a:pt x="1609022" y="331936"/>
                  </a:cubicBezTo>
                  <a:lnTo>
                    <a:pt x="72099" y="331936"/>
                  </a:lnTo>
                  <a:cubicBezTo>
                    <a:pt x="52977" y="331936"/>
                    <a:pt x="34639" y="324340"/>
                    <a:pt x="21117" y="310818"/>
                  </a:cubicBezTo>
                  <a:cubicBezTo>
                    <a:pt x="7596" y="297297"/>
                    <a:pt x="0" y="278958"/>
                    <a:pt x="0" y="259836"/>
                  </a:cubicBezTo>
                  <a:lnTo>
                    <a:pt x="0" y="72099"/>
                  </a:lnTo>
                  <a:cubicBezTo>
                    <a:pt x="0" y="32280"/>
                    <a:pt x="32280" y="0"/>
                    <a:pt x="72099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681122" cy="370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541092" y="3032629"/>
            <a:ext cx="3640614" cy="511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TW" altLang="zh-TW" sz="3002" dirty="0">
                <a:solidFill>
                  <a:srgbClr val="FFFFFF"/>
                </a:solidFill>
                <a:latin typeface="Nunito"/>
              </a:rPr>
              <a:t>訓練後模型評估</a:t>
            </a: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1D57BFAC-2853-CF3A-52F7-D8864C7055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72700" y="4748076"/>
            <a:ext cx="8858100" cy="4429050"/>
          </a:xfrm>
          <a:prstGeom prst="rect">
            <a:avLst/>
          </a:prstGeom>
          <a:noFill/>
          <a:ln w="28575">
            <a:solidFill>
              <a:srgbClr val="5E4E45"/>
            </a:solidFill>
          </a:ln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A87938ED-2C3F-B978-0A36-6883830C3BC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5"/>
          <a:stretch/>
        </p:blipFill>
        <p:spPr>
          <a:xfrm>
            <a:off x="809872" y="4176406"/>
            <a:ext cx="7790959" cy="2548950"/>
          </a:xfrm>
          <a:prstGeom prst="rect">
            <a:avLst/>
          </a:prstGeom>
          <a:ln w="28575">
            <a:solidFill>
              <a:srgbClr val="5E4E45"/>
            </a:solidFill>
          </a:ln>
        </p:spPr>
      </p:pic>
      <p:grpSp>
        <p:nvGrpSpPr>
          <p:cNvPr id="21" name="Group 21"/>
          <p:cNvGrpSpPr/>
          <p:nvPr/>
        </p:nvGrpSpPr>
        <p:grpSpPr>
          <a:xfrm>
            <a:off x="12745877" y="3397807"/>
            <a:ext cx="5476297" cy="1215779"/>
            <a:chOff x="0" y="-38100"/>
            <a:chExt cx="1681122" cy="373222"/>
          </a:xfrm>
        </p:grpSpPr>
        <p:sp>
          <p:nvSpPr>
            <p:cNvPr id="22" name="Freeform 22"/>
            <p:cNvSpPr/>
            <p:nvPr/>
          </p:nvSpPr>
          <p:spPr>
            <a:xfrm>
              <a:off x="0" y="3186"/>
              <a:ext cx="1681122" cy="331936"/>
            </a:xfrm>
            <a:custGeom>
              <a:avLst/>
              <a:gdLst/>
              <a:ahLst/>
              <a:cxnLst/>
              <a:rect l="l" t="t" r="r" b="b"/>
              <a:pathLst>
                <a:path w="1681122" h="331936">
                  <a:moveTo>
                    <a:pt x="72099" y="0"/>
                  </a:moveTo>
                  <a:lnTo>
                    <a:pt x="1609022" y="0"/>
                  </a:lnTo>
                  <a:cubicBezTo>
                    <a:pt x="1648842" y="0"/>
                    <a:pt x="1681122" y="32280"/>
                    <a:pt x="1681122" y="72099"/>
                  </a:cubicBezTo>
                  <a:lnTo>
                    <a:pt x="1681122" y="259836"/>
                  </a:lnTo>
                  <a:cubicBezTo>
                    <a:pt x="1681122" y="278958"/>
                    <a:pt x="1673526" y="297297"/>
                    <a:pt x="1660004" y="310818"/>
                  </a:cubicBezTo>
                  <a:cubicBezTo>
                    <a:pt x="1646483" y="324340"/>
                    <a:pt x="1628144" y="331936"/>
                    <a:pt x="1609022" y="331936"/>
                  </a:cubicBezTo>
                  <a:lnTo>
                    <a:pt x="72099" y="331936"/>
                  </a:lnTo>
                  <a:cubicBezTo>
                    <a:pt x="52977" y="331936"/>
                    <a:pt x="34639" y="324340"/>
                    <a:pt x="21117" y="310818"/>
                  </a:cubicBezTo>
                  <a:cubicBezTo>
                    <a:pt x="7596" y="297297"/>
                    <a:pt x="0" y="278958"/>
                    <a:pt x="0" y="259836"/>
                  </a:cubicBezTo>
                  <a:lnTo>
                    <a:pt x="0" y="72099"/>
                  </a:lnTo>
                  <a:cubicBezTo>
                    <a:pt x="0" y="32280"/>
                    <a:pt x="32280" y="0"/>
                    <a:pt x="72099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681122" cy="370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4636321" y="3817294"/>
            <a:ext cx="2175409" cy="5112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TW" altLang="zh-TW" sz="3002" dirty="0">
                <a:solidFill>
                  <a:srgbClr val="FFFFFF"/>
                </a:solidFill>
                <a:latin typeface="Nunito"/>
              </a:rPr>
              <a:t>訓練過程</a:t>
            </a:r>
          </a:p>
        </p:txBody>
      </p:sp>
    </p:spTree>
    <p:extLst>
      <p:ext uri="{BB962C8B-B14F-4D97-AF65-F5344CB8AC3E}">
        <p14:creationId xmlns:p14="http://schemas.microsoft.com/office/powerpoint/2010/main" val="3250601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57" r="-3757" b="-2974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2590800" y="3002662"/>
            <a:ext cx="13106400" cy="5950838"/>
            <a:chOff x="0" y="0"/>
            <a:chExt cx="2644932" cy="12398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44932" cy="1239850"/>
            </a:xfrm>
            <a:custGeom>
              <a:avLst/>
              <a:gdLst/>
              <a:ahLst/>
              <a:cxnLst/>
              <a:rect l="l" t="t" r="r" b="b"/>
              <a:pathLst>
                <a:path w="2644932" h="1239850">
                  <a:moveTo>
                    <a:pt x="45826" y="0"/>
                  </a:moveTo>
                  <a:lnTo>
                    <a:pt x="2599105" y="0"/>
                  </a:lnTo>
                  <a:cubicBezTo>
                    <a:pt x="2611259" y="0"/>
                    <a:pt x="2622915" y="4828"/>
                    <a:pt x="2631510" y="13422"/>
                  </a:cubicBezTo>
                  <a:cubicBezTo>
                    <a:pt x="2640104" y="22016"/>
                    <a:pt x="2644932" y="33673"/>
                    <a:pt x="2644932" y="45826"/>
                  </a:cubicBezTo>
                  <a:lnTo>
                    <a:pt x="2644932" y="1194024"/>
                  </a:lnTo>
                  <a:cubicBezTo>
                    <a:pt x="2644932" y="1206178"/>
                    <a:pt x="2640104" y="1217834"/>
                    <a:pt x="2631510" y="1226428"/>
                  </a:cubicBezTo>
                  <a:cubicBezTo>
                    <a:pt x="2622915" y="1235022"/>
                    <a:pt x="2611259" y="1239850"/>
                    <a:pt x="2599105" y="1239850"/>
                  </a:cubicBezTo>
                  <a:lnTo>
                    <a:pt x="45826" y="1239850"/>
                  </a:lnTo>
                  <a:cubicBezTo>
                    <a:pt x="33673" y="1239850"/>
                    <a:pt x="22016" y="1235022"/>
                    <a:pt x="13422" y="1226428"/>
                  </a:cubicBezTo>
                  <a:cubicBezTo>
                    <a:pt x="4828" y="1217834"/>
                    <a:pt x="0" y="1206178"/>
                    <a:pt x="0" y="1194024"/>
                  </a:cubicBezTo>
                  <a:lnTo>
                    <a:pt x="0" y="45826"/>
                  </a:lnTo>
                  <a:cubicBezTo>
                    <a:pt x="0" y="33673"/>
                    <a:pt x="4828" y="22016"/>
                    <a:pt x="13422" y="13422"/>
                  </a:cubicBezTo>
                  <a:cubicBezTo>
                    <a:pt x="22016" y="4828"/>
                    <a:pt x="33673" y="0"/>
                    <a:pt x="4582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644932" cy="1277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382354">
            <a:off x="16566077" y="9192640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5382354">
            <a:off x="15413892" y="9190503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2954000" y="557888"/>
            <a:ext cx="4876801" cy="1367819"/>
            <a:chOff x="0" y="0"/>
            <a:chExt cx="2113791" cy="75926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13791" cy="759269"/>
            </a:xfrm>
            <a:custGeom>
              <a:avLst/>
              <a:gdLst/>
              <a:ahLst/>
              <a:cxnLst/>
              <a:rect l="l" t="t" r="r" b="b"/>
              <a:pathLst>
                <a:path w="2113791" h="759269">
                  <a:moveTo>
                    <a:pt x="49196" y="0"/>
                  </a:moveTo>
                  <a:lnTo>
                    <a:pt x="2064595" y="0"/>
                  </a:lnTo>
                  <a:cubicBezTo>
                    <a:pt x="2091765" y="0"/>
                    <a:pt x="2113791" y="22026"/>
                    <a:pt x="2113791" y="49196"/>
                  </a:cubicBezTo>
                  <a:lnTo>
                    <a:pt x="2113791" y="710073"/>
                  </a:lnTo>
                  <a:cubicBezTo>
                    <a:pt x="2113791" y="737243"/>
                    <a:pt x="2091765" y="759269"/>
                    <a:pt x="2064595" y="759269"/>
                  </a:cubicBezTo>
                  <a:lnTo>
                    <a:pt x="49196" y="759269"/>
                  </a:lnTo>
                  <a:cubicBezTo>
                    <a:pt x="22026" y="759269"/>
                    <a:pt x="0" y="737243"/>
                    <a:pt x="0" y="710073"/>
                  </a:cubicBezTo>
                  <a:lnTo>
                    <a:pt x="0" y="49196"/>
                  </a:lnTo>
                  <a:cubicBezTo>
                    <a:pt x="0" y="22026"/>
                    <a:pt x="22026" y="0"/>
                    <a:pt x="49196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113791" cy="7973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4162825" y="686966"/>
            <a:ext cx="8250349" cy="124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97"/>
              </a:lnSpc>
            </a:pPr>
            <a:r>
              <a:rPr lang="en-US" altLang="zh-TW" sz="8081" dirty="0">
                <a:solidFill>
                  <a:srgbClr val="FFFFFF"/>
                </a:solidFill>
                <a:latin typeface="Nunito Bold"/>
              </a:rPr>
              <a:t>Test</a:t>
            </a:r>
            <a:endParaRPr lang="en-US" sz="8081" dirty="0">
              <a:solidFill>
                <a:srgbClr val="FFFFFF"/>
              </a:solidFill>
              <a:latin typeface="Nunito 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286000" y="2367619"/>
            <a:ext cx="5476297" cy="1081289"/>
            <a:chOff x="0" y="0"/>
            <a:chExt cx="1681122" cy="33193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81122" cy="331936"/>
            </a:xfrm>
            <a:custGeom>
              <a:avLst/>
              <a:gdLst/>
              <a:ahLst/>
              <a:cxnLst/>
              <a:rect l="l" t="t" r="r" b="b"/>
              <a:pathLst>
                <a:path w="1681122" h="331936">
                  <a:moveTo>
                    <a:pt x="72099" y="0"/>
                  </a:moveTo>
                  <a:lnTo>
                    <a:pt x="1609022" y="0"/>
                  </a:lnTo>
                  <a:cubicBezTo>
                    <a:pt x="1648842" y="0"/>
                    <a:pt x="1681122" y="32280"/>
                    <a:pt x="1681122" y="72099"/>
                  </a:cubicBezTo>
                  <a:lnTo>
                    <a:pt x="1681122" y="259836"/>
                  </a:lnTo>
                  <a:cubicBezTo>
                    <a:pt x="1681122" y="278958"/>
                    <a:pt x="1673526" y="297297"/>
                    <a:pt x="1660004" y="310818"/>
                  </a:cubicBezTo>
                  <a:cubicBezTo>
                    <a:pt x="1646483" y="324340"/>
                    <a:pt x="1628144" y="331936"/>
                    <a:pt x="1609022" y="331936"/>
                  </a:cubicBezTo>
                  <a:lnTo>
                    <a:pt x="72099" y="331936"/>
                  </a:lnTo>
                  <a:cubicBezTo>
                    <a:pt x="52977" y="331936"/>
                    <a:pt x="34639" y="324340"/>
                    <a:pt x="21117" y="310818"/>
                  </a:cubicBezTo>
                  <a:cubicBezTo>
                    <a:pt x="7596" y="297297"/>
                    <a:pt x="0" y="278958"/>
                    <a:pt x="0" y="259836"/>
                  </a:cubicBezTo>
                  <a:lnTo>
                    <a:pt x="0" y="72099"/>
                  </a:lnTo>
                  <a:cubicBezTo>
                    <a:pt x="0" y="32280"/>
                    <a:pt x="32280" y="0"/>
                    <a:pt x="72099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681122" cy="370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4121683" y="2652616"/>
            <a:ext cx="3640614" cy="511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TW" altLang="zh-TW" sz="3002" dirty="0">
                <a:solidFill>
                  <a:srgbClr val="FFFFFF"/>
                </a:solidFill>
                <a:latin typeface="Nunito"/>
              </a:rPr>
              <a:t>模型測試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A87938ED-2C3F-B978-0A36-6883830C3B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2"/>
          <a:stretch/>
        </p:blipFill>
        <p:spPr>
          <a:xfrm>
            <a:off x="2898716" y="4413769"/>
            <a:ext cx="12490568" cy="3629724"/>
          </a:xfrm>
          <a:prstGeom prst="rect">
            <a:avLst/>
          </a:prstGeom>
          <a:ln w="28575">
            <a:solidFill>
              <a:srgbClr val="5E4E45"/>
            </a:solidFill>
          </a:ln>
        </p:spPr>
      </p:pic>
    </p:spTree>
    <p:extLst>
      <p:ext uri="{BB962C8B-B14F-4D97-AF65-F5344CB8AC3E}">
        <p14:creationId xmlns:p14="http://schemas.microsoft.com/office/powerpoint/2010/main" val="303123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610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57" r="-3757" b="-2974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972893" y="4229100"/>
            <a:ext cx="8615932" cy="5029200"/>
            <a:chOff x="0" y="0"/>
            <a:chExt cx="2644932" cy="12398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4932" cy="1239850"/>
            </a:xfrm>
            <a:custGeom>
              <a:avLst/>
              <a:gdLst/>
              <a:ahLst/>
              <a:cxnLst/>
              <a:rect l="l" t="t" r="r" b="b"/>
              <a:pathLst>
                <a:path w="2644932" h="1239850">
                  <a:moveTo>
                    <a:pt x="45826" y="0"/>
                  </a:moveTo>
                  <a:lnTo>
                    <a:pt x="2599105" y="0"/>
                  </a:lnTo>
                  <a:cubicBezTo>
                    <a:pt x="2611259" y="0"/>
                    <a:pt x="2622915" y="4828"/>
                    <a:pt x="2631510" y="13422"/>
                  </a:cubicBezTo>
                  <a:cubicBezTo>
                    <a:pt x="2640104" y="22016"/>
                    <a:pt x="2644932" y="33673"/>
                    <a:pt x="2644932" y="45826"/>
                  </a:cubicBezTo>
                  <a:lnTo>
                    <a:pt x="2644932" y="1194024"/>
                  </a:lnTo>
                  <a:cubicBezTo>
                    <a:pt x="2644932" y="1206178"/>
                    <a:pt x="2640104" y="1217834"/>
                    <a:pt x="2631510" y="1226428"/>
                  </a:cubicBezTo>
                  <a:cubicBezTo>
                    <a:pt x="2622915" y="1235022"/>
                    <a:pt x="2611259" y="1239850"/>
                    <a:pt x="2599105" y="1239850"/>
                  </a:cubicBezTo>
                  <a:lnTo>
                    <a:pt x="45826" y="1239850"/>
                  </a:lnTo>
                  <a:cubicBezTo>
                    <a:pt x="33673" y="1239850"/>
                    <a:pt x="22016" y="1235022"/>
                    <a:pt x="13422" y="1226428"/>
                  </a:cubicBezTo>
                  <a:cubicBezTo>
                    <a:pt x="4828" y="1217834"/>
                    <a:pt x="0" y="1206178"/>
                    <a:pt x="0" y="1194024"/>
                  </a:cubicBezTo>
                  <a:lnTo>
                    <a:pt x="0" y="45826"/>
                  </a:lnTo>
                  <a:cubicBezTo>
                    <a:pt x="0" y="33673"/>
                    <a:pt x="4828" y="22016"/>
                    <a:pt x="13422" y="13422"/>
                  </a:cubicBezTo>
                  <a:cubicBezTo>
                    <a:pt x="22016" y="4828"/>
                    <a:pt x="33673" y="0"/>
                    <a:pt x="4582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644932" cy="1277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382354">
            <a:off x="16566077" y="9192640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699175" y="3632221"/>
            <a:ext cx="8615932" cy="5227872"/>
            <a:chOff x="0" y="0"/>
            <a:chExt cx="2644932" cy="12398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44932" cy="1239850"/>
            </a:xfrm>
            <a:custGeom>
              <a:avLst/>
              <a:gdLst/>
              <a:ahLst/>
              <a:cxnLst/>
              <a:rect l="l" t="t" r="r" b="b"/>
              <a:pathLst>
                <a:path w="2644932" h="1239850">
                  <a:moveTo>
                    <a:pt x="45826" y="0"/>
                  </a:moveTo>
                  <a:lnTo>
                    <a:pt x="2599105" y="0"/>
                  </a:lnTo>
                  <a:cubicBezTo>
                    <a:pt x="2611259" y="0"/>
                    <a:pt x="2622915" y="4828"/>
                    <a:pt x="2631510" y="13422"/>
                  </a:cubicBezTo>
                  <a:cubicBezTo>
                    <a:pt x="2640104" y="22016"/>
                    <a:pt x="2644932" y="33673"/>
                    <a:pt x="2644932" y="45826"/>
                  </a:cubicBezTo>
                  <a:lnTo>
                    <a:pt x="2644932" y="1194024"/>
                  </a:lnTo>
                  <a:cubicBezTo>
                    <a:pt x="2644932" y="1206178"/>
                    <a:pt x="2640104" y="1217834"/>
                    <a:pt x="2631510" y="1226428"/>
                  </a:cubicBezTo>
                  <a:cubicBezTo>
                    <a:pt x="2622915" y="1235022"/>
                    <a:pt x="2611259" y="1239850"/>
                    <a:pt x="2599105" y="1239850"/>
                  </a:cubicBezTo>
                  <a:lnTo>
                    <a:pt x="45826" y="1239850"/>
                  </a:lnTo>
                  <a:cubicBezTo>
                    <a:pt x="33673" y="1239850"/>
                    <a:pt x="22016" y="1235022"/>
                    <a:pt x="13422" y="1226428"/>
                  </a:cubicBezTo>
                  <a:cubicBezTo>
                    <a:pt x="4828" y="1217834"/>
                    <a:pt x="0" y="1206178"/>
                    <a:pt x="0" y="1194024"/>
                  </a:cubicBezTo>
                  <a:lnTo>
                    <a:pt x="0" y="45826"/>
                  </a:lnTo>
                  <a:cubicBezTo>
                    <a:pt x="0" y="33673"/>
                    <a:pt x="4828" y="22016"/>
                    <a:pt x="13422" y="13422"/>
                  </a:cubicBezTo>
                  <a:cubicBezTo>
                    <a:pt x="22016" y="4828"/>
                    <a:pt x="33673" y="0"/>
                    <a:pt x="4582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644932" cy="1277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5382354">
            <a:off x="15413892" y="9190503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8534400" y="571500"/>
            <a:ext cx="9416953" cy="1556807"/>
            <a:chOff x="0" y="0"/>
            <a:chExt cx="2113791" cy="75926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13791" cy="759269"/>
            </a:xfrm>
            <a:custGeom>
              <a:avLst/>
              <a:gdLst/>
              <a:ahLst/>
              <a:cxnLst/>
              <a:rect l="l" t="t" r="r" b="b"/>
              <a:pathLst>
                <a:path w="2113791" h="759269">
                  <a:moveTo>
                    <a:pt x="49196" y="0"/>
                  </a:moveTo>
                  <a:lnTo>
                    <a:pt x="2064595" y="0"/>
                  </a:lnTo>
                  <a:cubicBezTo>
                    <a:pt x="2091765" y="0"/>
                    <a:pt x="2113791" y="22026"/>
                    <a:pt x="2113791" y="49196"/>
                  </a:cubicBezTo>
                  <a:lnTo>
                    <a:pt x="2113791" y="710073"/>
                  </a:lnTo>
                  <a:cubicBezTo>
                    <a:pt x="2113791" y="737243"/>
                    <a:pt x="2091765" y="759269"/>
                    <a:pt x="2064595" y="759269"/>
                  </a:cubicBezTo>
                  <a:lnTo>
                    <a:pt x="49196" y="759269"/>
                  </a:lnTo>
                  <a:cubicBezTo>
                    <a:pt x="22026" y="759269"/>
                    <a:pt x="0" y="737243"/>
                    <a:pt x="0" y="710073"/>
                  </a:cubicBezTo>
                  <a:lnTo>
                    <a:pt x="0" y="49196"/>
                  </a:lnTo>
                  <a:cubicBezTo>
                    <a:pt x="0" y="22026"/>
                    <a:pt x="22026" y="0"/>
                    <a:pt x="49196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113791" cy="7973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010137" y="727938"/>
            <a:ext cx="9109540" cy="1243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97"/>
              </a:lnSpc>
            </a:pPr>
            <a:r>
              <a:rPr lang="en-US" sz="8081" dirty="0">
                <a:solidFill>
                  <a:srgbClr val="FFFFFF"/>
                </a:solidFill>
                <a:latin typeface="Nunito Bold"/>
              </a:rPr>
              <a:t>Comparison chart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389772" y="2917484"/>
            <a:ext cx="4334628" cy="1081289"/>
            <a:chOff x="0" y="0"/>
            <a:chExt cx="1681122" cy="33193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81122" cy="331936"/>
            </a:xfrm>
            <a:custGeom>
              <a:avLst/>
              <a:gdLst/>
              <a:ahLst/>
              <a:cxnLst/>
              <a:rect l="l" t="t" r="r" b="b"/>
              <a:pathLst>
                <a:path w="1681122" h="331936">
                  <a:moveTo>
                    <a:pt x="72099" y="0"/>
                  </a:moveTo>
                  <a:lnTo>
                    <a:pt x="1609022" y="0"/>
                  </a:lnTo>
                  <a:cubicBezTo>
                    <a:pt x="1648842" y="0"/>
                    <a:pt x="1681122" y="32280"/>
                    <a:pt x="1681122" y="72099"/>
                  </a:cubicBezTo>
                  <a:lnTo>
                    <a:pt x="1681122" y="259836"/>
                  </a:lnTo>
                  <a:cubicBezTo>
                    <a:pt x="1681122" y="278958"/>
                    <a:pt x="1673526" y="297297"/>
                    <a:pt x="1660004" y="310818"/>
                  </a:cubicBezTo>
                  <a:cubicBezTo>
                    <a:pt x="1646483" y="324340"/>
                    <a:pt x="1628144" y="331936"/>
                    <a:pt x="1609022" y="331936"/>
                  </a:cubicBezTo>
                  <a:lnTo>
                    <a:pt x="72099" y="331936"/>
                  </a:lnTo>
                  <a:cubicBezTo>
                    <a:pt x="52977" y="331936"/>
                    <a:pt x="34639" y="324340"/>
                    <a:pt x="21117" y="310818"/>
                  </a:cubicBezTo>
                  <a:cubicBezTo>
                    <a:pt x="7596" y="297297"/>
                    <a:pt x="0" y="278958"/>
                    <a:pt x="0" y="259836"/>
                  </a:cubicBezTo>
                  <a:lnTo>
                    <a:pt x="0" y="72099"/>
                  </a:lnTo>
                  <a:cubicBezTo>
                    <a:pt x="0" y="32280"/>
                    <a:pt x="32280" y="0"/>
                    <a:pt x="72099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681122" cy="370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651763" y="3175429"/>
            <a:ext cx="7130312" cy="516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3"/>
              </a:lnSpc>
              <a:spcAft>
                <a:spcPts val="800"/>
              </a:spcAft>
            </a:pPr>
            <a:r>
              <a:rPr lang="en-US" altLang="zh-TW" sz="3002" dirty="0">
                <a:solidFill>
                  <a:srgbClr val="FFFFFF"/>
                </a:solidFill>
                <a:latin typeface="Nunito"/>
              </a:rPr>
              <a:t>mAP50</a:t>
            </a:r>
            <a:r>
              <a:rPr lang="zh-TW" altLang="en-US" sz="3002" dirty="0">
                <a:solidFill>
                  <a:srgbClr val="FFFFFF"/>
                </a:solidFill>
                <a:latin typeface="Nunito"/>
              </a:rPr>
              <a:t> 與 </a:t>
            </a:r>
            <a:r>
              <a:rPr lang="en-US" altLang="zh-TW" sz="3002" dirty="0">
                <a:solidFill>
                  <a:srgbClr val="FFFFFF"/>
                </a:solidFill>
                <a:latin typeface="Nunito"/>
              </a:rPr>
              <a:t>mAP50-95</a:t>
            </a:r>
            <a:endParaRPr lang="zh-TW" altLang="zh-TW" sz="3002" dirty="0">
              <a:solidFill>
                <a:srgbClr val="FFFFFF"/>
              </a:solidFill>
              <a:latin typeface="Nunito"/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D235310B-4EF7-62B0-5CD2-32DA6F18A7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50320" y="4795718"/>
            <a:ext cx="6585111" cy="4362426"/>
          </a:xfrm>
          <a:prstGeom prst="rect">
            <a:avLst/>
          </a:prstGeom>
          <a:ln w="28575">
            <a:solidFill>
              <a:srgbClr val="5E4E45"/>
            </a:solidFill>
          </a:ln>
        </p:spPr>
      </p:pic>
      <p:grpSp>
        <p:nvGrpSpPr>
          <p:cNvPr id="21" name="Group 21"/>
          <p:cNvGrpSpPr/>
          <p:nvPr/>
        </p:nvGrpSpPr>
        <p:grpSpPr>
          <a:xfrm>
            <a:off x="13335000" y="3614273"/>
            <a:ext cx="4555108" cy="1081289"/>
            <a:chOff x="0" y="0"/>
            <a:chExt cx="1681122" cy="33193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681122" cy="331936"/>
            </a:xfrm>
            <a:custGeom>
              <a:avLst/>
              <a:gdLst/>
              <a:ahLst/>
              <a:cxnLst/>
              <a:rect l="l" t="t" r="r" b="b"/>
              <a:pathLst>
                <a:path w="1681122" h="331936">
                  <a:moveTo>
                    <a:pt x="72099" y="0"/>
                  </a:moveTo>
                  <a:lnTo>
                    <a:pt x="1609022" y="0"/>
                  </a:lnTo>
                  <a:cubicBezTo>
                    <a:pt x="1648842" y="0"/>
                    <a:pt x="1681122" y="32280"/>
                    <a:pt x="1681122" y="72099"/>
                  </a:cubicBezTo>
                  <a:lnTo>
                    <a:pt x="1681122" y="259836"/>
                  </a:lnTo>
                  <a:cubicBezTo>
                    <a:pt x="1681122" y="278958"/>
                    <a:pt x="1673526" y="297297"/>
                    <a:pt x="1660004" y="310818"/>
                  </a:cubicBezTo>
                  <a:cubicBezTo>
                    <a:pt x="1646483" y="324340"/>
                    <a:pt x="1628144" y="331936"/>
                    <a:pt x="1609022" y="331936"/>
                  </a:cubicBezTo>
                  <a:lnTo>
                    <a:pt x="72099" y="331936"/>
                  </a:lnTo>
                  <a:cubicBezTo>
                    <a:pt x="52977" y="331936"/>
                    <a:pt x="34639" y="324340"/>
                    <a:pt x="21117" y="310818"/>
                  </a:cubicBezTo>
                  <a:cubicBezTo>
                    <a:pt x="7596" y="297297"/>
                    <a:pt x="0" y="278958"/>
                    <a:pt x="0" y="259836"/>
                  </a:cubicBezTo>
                  <a:lnTo>
                    <a:pt x="0" y="72099"/>
                  </a:lnTo>
                  <a:cubicBezTo>
                    <a:pt x="0" y="32280"/>
                    <a:pt x="32280" y="0"/>
                    <a:pt x="72099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681122" cy="370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3903719" y="3892930"/>
            <a:ext cx="3640614" cy="51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3"/>
              </a:lnSpc>
              <a:spcAft>
                <a:spcPts val="800"/>
              </a:spcAft>
            </a:pPr>
            <a:r>
              <a:rPr lang="en-US" altLang="zh-TW" sz="3002" dirty="0">
                <a:solidFill>
                  <a:srgbClr val="FFFFFF"/>
                </a:solidFill>
                <a:latin typeface="Nunito"/>
              </a:rPr>
              <a:t>Precision</a:t>
            </a:r>
            <a:r>
              <a:rPr lang="zh-TW" altLang="en-US" sz="3002" dirty="0">
                <a:solidFill>
                  <a:srgbClr val="FFFFFF"/>
                </a:solidFill>
                <a:latin typeface="Nunito"/>
              </a:rPr>
              <a:t> 與 </a:t>
            </a:r>
            <a:r>
              <a:rPr lang="en-US" altLang="zh-TW" sz="3002" dirty="0">
                <a:solidFill>
                  <a:srgbClr val="FFFFFF"/>
                </a:solidFill>
                <a:latin typeface="Nunito"/>
              </a:rPr>
              <a:t>Recall</a:t>
            </a:r>
            <a:endParaRPr lang="en-US" sz="3002" dirty="0">
              <a:solidFill>
                <a:srgbClr val="FFFFFF"/>
              </a:solidFill>
              <a:latin typeface="Nunito"/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F1705743-E4B1-E900-28FA-E71D03B012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1213" y="4122885"/>
            <a:ext cx="7575166" cy="4519881"/>
          </a:xfrm>
          <a:prstGeom prst="rect">
            <a:avLst/>
          </a:prstGeom>
          <a:ln w="19050">
            <a:solidFill>
              <a:srgbClr val="5E4E45"/>
            </a:solidFill>
          </a:ln>
        </p:spPr>
      </p:pic>
    </p:spTree>
    <p:extLst>
      <p:ext uri="{BB962C8B-B14F-4D97-AF65-F5344CB8AC3E}">
        <p14:creationId xmlns:p14="http://schemas.microsoft.com/office/powerpoint/2010/main" val="2408814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57" r="-3757" b="-2974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362987" y="1371255"/>
            <a:ext cx="15562027" cy="7544490"/>
            <a:chOff x="0" y="0"/>
            <a:chExt cx="4098641" cy="19870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98641" cy="1987026"/>
            </a:xfrm>
            <a:custGeom>
              <a:avLst/>
              <a:gdLst/>
              <a:ahLst/>
              <a:cxnLst/>
              <a:rect l="l" t="t" r="r" b="b"/>
              <a:pathLst>
                <a:path w="4098641" h="1987026">
                  <a:moveTo>
                    <a:pt x="25372" y="0"/>
                  </a:moveTo>
                  <a:lnTo>
                    <a:pt x="4073269" y="0"/>
                  </a:lnTo>
                  <a:cubicBezTo>
                    <a:pt x="4087282" y="0"/>
                    <a:pt x="4098641" y="11359"/>
                    <a:pt x="4098641" y="25372"/>
                  </a:cubicBezTo>
                  <a:lnTo>
                    <a:pt x="4098641" y="1961654"/>
                  </a:lnTo>
                  <a:cubicBezTo>
                    <a:pt x="4098641" y="1975667"/>
                    <a:pt x="4087282" y="1987026"/>
                    <a:pt x="4073269" y="1987026"/>
                  </a:cubicBezTo>
                  <a:lnTo>
                    <a:pt x="25372" y="1987026"/>
                  </a:lnTo>
                  <a:cubicBezTo>
                    <a:pt x="11359" y="1987026"/>
                    <a:pt x="0" y="1975667"/>
                    <a:pt x="0" y="1961654"/>
                  </a:cubicBezTo>
                  <a:lnTo>
                    <a:pt x="0" y="25372"/>
                  </a:lnTo>
                  <a:cubicBezTo>
                    <a:pt x="0" y="11359"/>
                    <a:pt x="11359" y="0"/>
                    <a:pt x="25372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098641" cy="20251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5373066">
            <a:off x="9409959" y="9051298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 rot="5373066">
            <a:off x="8257772" y="9052274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48E74F6A-5D73-CEDC-9543-F4B17AB0B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9599" y="3451979"/>
            <a:ext cx="14935200" cy="3383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zh-TW" altLang="zh-TW" sz="2800" dirty="0">
                <a:solidFill>
                  <a:srgbClr val="5E4E45"/>
                </a:solidFill>
                <a:latin typeface="Nunito"/>
              </a:rPr>
              <a:t>類別</a:t>
            </a:r>
            <a:r>
              <a:rPr lang="en-US" altLang="zh-TW" sz="2800" dirty="0">
                <a:solidFill>
                  <a:srgbClr val="5E4E45"/>
                </a:solidFill>
                <a:latin typeface="Nunito"/>
              </a:rPr>
              <a:t>: black-hat</a:t>
            </a:r>
            <a:r>
              <a:rPr lang="zh-TW" altLang="en-US" sz="2800" dirty="0">
                <a:solidFill>
                  <a:srgbClr val="5E4E45"/>
                </a:solidFill>
                <a:latin typeface="Nunito"/>
              </a:rPr>
              <a:t>、</a:t>
            </a:r>
            <a:r>
              <a:rPr lang="en-US" altLang="zh-TW" sz="2800" dirty="0">
                <a:solidFill>
                  <a:srgbClr val="5E4E45"/>
                </a:solidFill>
                <a:latin typeface="Nunito"/>
              </a:rPr>
              <a:t>body</a:t>
            </a:r>
            <a:r>
              <a:rPr lang="zh-TW" altLang="en-US" sz="2800" dirty="0">
                <a:solidFill>
                  <a:srgbClr val="5E4E45"/>
                </a:solidFill>
                <a:latin typeface="Nunito"/>
              </a:rPr>
              <a:t>、</a:t>
            </a:r>
            <a:r>
              <a:rPr lang="en-US" altLang="zh-TW" sz="2800" dirty="0" err="1">
                <a:solidFill>
                  <a:srgbClr val="5E4E45"/>
                </a:solidFill>
                <a:latin typeface="Nunito"/>
              </a:rPr>
              <a:t>bodysurface</a:t>
            </a:r>
            <a:r>
              <a:rPr lang="zh-TW" altLang="en-US" sz="2800" dirty="0">
                <a:solidFill>
                  <a:srgbClr val="5E4E45"/>
                </a:solidFill>
                <a:latin typeface="Nunito"/>
              </a:rPr>
              <a:t>、</a:t>
            </a:r>
            <a:r>
              <a:rPr lang="en-US" altLang="zh-TW" sz="2800" dirty="0" err="1">
                <a:solidFill>
                  <a:srgbClr val="5E4E45"/>
                </a:solidFill>
                <a:latin typeface="Nunito"/>
              </a:rPr>
              <a:t>bodyunder</a:t>
            </a:r>
            <a:r>
              <a:rPr lang="zh-TW" altLang="en-US" sz="2800" dirty="0">
                <a:solidFill>
                  <a:srgbClr val="5E4E45"/>
                </a:solidFill>
                <a:latin typeface="Nunito"/>
              </a:rPr>
              <a:t>、</a:t>
            </a:r>
            <a:r>
              <a:rPr lang="en-US" altLang="zh-TW" sz="2800" dirty="0">
                <a:solidFill>
                  <a:srgbClr val="5E4E45"/>
                </a:solidFill>
                <a:latin typeface="Nunito"/>
              </a:rPr>
              <a:t>swimmer</a:t>
            </a:r>
            <a:r>
              <a:rPr lang="zh-TW" altLang="en-US" sz="2800" dirty="0">
                <a:solidFill>
                  <a:srgbClr val="5E4E45"/>
                </a:solidFill>
                <a:latin typeface="Nunito"/>
              </a:rPr>
              <a:t>、</a:t>
            </a:r>
            <a:r>
              <a:rPr lang="en-US" altLang="zh-TW" sz="2800" dirty="0">
                <a:solidFill>
                  <a:srgbClr val="5E4E45"/>
                </a:solidFill>
                <a:latin typeface="Nunito"/>
              </a:rPr>
              <a:t>umpire</a:t>
            </a:r>
            <a:r>
              <a:rPr lang="zh-TW" altLang="en-US" sz="2800" dirty="0">
                <a:solidFill>
                  <a:srgbClr val="5E4E45"/>
                </a:solidFill>
                <a:latin typeface="Nunito"/>
              </a:rPr>
              <a:t>、</a:t>
            </a:r>
            <a:r>
              <a:rPr lang="en-US" altLang="zh-TW" sz="2800" dirty="0">
                <a:solidFill>
                  <a:srgbClr val="5E4E45"/>
                </a:solidFill>
                <a:latin typeface="Nunito"/>
              </a:rPr>
              <a:t>white-hat</a:t>
            </a:r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zh-TW" altLang="en-US" sz="2800" dirty="0">
                <a:solidFill>
                  <a:srgbClr val="5E4E45"/>
                </a:solidFill>
                <a:latin typeface="Nunito"/>
              </a:rPr>
              <a:t>評估指標</a:t>
            </a:r>
            <a:r>
              <a:rPr lang="en-US" altLang="zh-TW" sz="2800" dirty="0">
                <a:solidFill>
                  <a:srgbClr val="5E4E45"/>
                </a:solidFill>
                <a:latin typeface="Nunito"/>
              </a:rPr>
              <a:t>: mAP50</a:t>
            </a:r>
            <a:r>
              <a:rPr lang="zh-TW" altLang="en-US" sz="2800" dirty="0">
                <a:solidFill>
                  <a:srgbClr val="5E4E45"/>
                </a:solidFill>
                <a:latin typeface="Nunito"/>
              </a:rPr>
              <a:t>、</a:t>
            </a:r>
            <a:r>
              <a:rPr lang="en-US" altLang="zh-TW" sz="2800" dirty="0">
                <a:solidFill>
                  <a:srgbClr val="5E4E45"/>
                </a:solidFill>
                <a:latin typeface="Nunito"/>
              </a:rPr>
              <a:t>mAP50-95</a:t>
            </a:r>
            <a:r>
              <a:rPr lang="zh-TW" altLang="en-US" sz="2800" dirty="0">
                <a:solidFill>
                  <a:srgbClr val="5E4E45"/>
                </a:solidFill>
                <a:latin typeface="Nunito"/>
              </a:rPr>
              <a:t>、</a:t>
            </a:r>
            <a:r>
              <a:rPr lang="en-US" altLang="zh-TW" sz="2800" dirty="0">
                <a:solidFill>
                  <a:srgbClr val="5E4E45"/>
                </a:solidFill>
                <a:latin typeface="Nunito"/>
              </a:rPr>
              <a:t>Precision</a:t>
            </a:r>
            <a:r>
              <a:rPr lang="zh-TW" altLang="en-US" sz="2800" dirty="0">
                <a:solidFill>
                  <a:srgbClr val="5E4E45"/>
                </a:solidFill>
                <a:latin typeface="Nunito"/>
              </a:rPr>
              <a:t>、</a:t>
            </a:r>
            <a:r>
              <a:rPr lang="en-US" altLang="zh-TW" sz="2800" dirty="0">
                <a:solidFill>
                  <a:srgbClr val="5E4E45"/>
                </a:solidFill>
                <a:latin typeface="Nunito"/>
              </a:rPr>
              <a:t>Recall</a:t>
            </a:r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zh-TW" altLang="en-US" sz="2800" dirty="0">
                <a:solidFill>
                  <a:srgbClr val="5E4E45"/>
                </a:solidFill>
                <a:latin typeface="Nunito"/>
              </a:rPr>
              <a:t>參數 </a:t>
            </a:r>
            <a:r>
              <a:rPr lang="en-US" altLang="zh-TW" sz="2800" dirty="0">
                <a:solidFill>
                  <a:srgbClr val="5E4E45"/>
                </a:solidFill>
                <a:latin typeface="Nunito"/>
              </a:rPr>
              <a:t>:  </a:t>
            </a:r>
            <a:r>
              <a:rPr lang="zh-TW" altLang="en-US" sz="2800" dirty="0">
                <a:solidFill>
                  <a:srgbClr val="5E4E45"/>
                </a:solidFill>
                <a:latin typeface="Nunito"/>
              </a:rPr>
              <a:t>剛開始都使用</a:t>
            </a:r>
            <a:r>
              <a:rPr lang="en-US" altLang="zh-TW" sz="2800" dirty="0">
                <a:solidFill>
                  <a:srgbClr val="5E4E45"/>
                </a:solidFill>
                <a:latin typeface="Nunito"/>
              </a:rPr>
              <a:t>epochs=50, </a:t>
            </a:r>
            <a:r>
              <a:rPr lang="en-US" altLang="zh-TW" sz="2800" dirty="0" err="1">
                <a:solidFill>
                  <a:srgbClr val="5E4E45"/>
                </a:solidFill>
                <a:latin typeface="Nunito"/>
              </a:rPr>
              <a:t>imgsz</a:t>
            </a:r>
            <a:r>
              <a:rPr lang="en-US" altLang="zh-TW" sz="2800" dirty="0">
                <a:solidFill>
                  <a:srgbClr val="5E4E45"/>
                </a:solidFill>
                <a:latin typeface="Nunito"/>
              </a:rPr>
              <a:t>=640,batch=16, patience=5, lr0=0.01</a:t>
            </a:r>
            <a:r>
              <a:rPr lang="zh-TW" altLang="en-US" sz="2800" dirty="0">
                <a:solidFill>
                  <a:srgbClr val="5E4E45"/>
                </a:solidFill>
                <a:latin typeface="Nunito"/>
              </a:rPr>
              <a:t>，後面會進行參數的修改。</a:t>
            </a:r>
          </a:p>
        </p:txBody>
      </p:sp>
    </p:spTree>
    <p:extLst>
      <p:ext uri="{BB962C8B-B14F-4D97-AF65-F5344CB8AC3E}">
        <p14:creationId xmlns:p14="http://schemas.microsoft.com/office/powerpoint/2010/main" val="2430448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57" r="-3757" b="-2974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89802" y="2172197"/>
            <a:ext cx="8656973" cy="7009903"/>
            <a:chOff x="0" y="0"/>
            <a:chExt cx="2569780" cy="26806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69780" cy="2680650"/>
            </a:xfrm>
            <a:custGeom>
              <a:avLst/>
              <a:gdLst/>
              <a:ahLst/>
              <a:cxnLst/>
              <a:rect l="l" t="t" r="r" b="b"/>
              <a:pathLst>
                <a:path w="2569780" h="2680650">
                  <a:moveTo>
                    <a:pt x="47167" y="0"/>
                  </a:moveTo>
                  <a:lnTo>
                    <a:pt x="2522613" y="0"/>
                  </a:lnTo>
                  <a:cubicBezTo>
                    <a:pt x="2535123" y="0"/>
                    <a:pt x="2547120" y="4969"/>
                    <a:pt x="2555965" y="13815"/>
                  </a:cubicBezTo>
                  <a:cubicBezTo>
                    <a:pt x="2564811" y="22660"/>
                    <a:pt x="2569780" y="34657"/>
                    <a:pt x="2569780" y="47167"/>
                  </a:cubicBezTo>
                  <a:lnTo>
                    <a:pt x="2569780" y="2633483"/>
                  </a:lnTo>
                  <a:cubicBezTo>
                    <a:pt x="2569780" y="2645993"/>
                    <a:pt x="2564811" y="2657990"/>
                    <a:pt x="2555965" y="2666835"/>
                  </a:cubicBezTo>
                  <a:cubicBezTo>
                    <a:pt x="2547120" y="2675681"/>
                    <a:pt x="2535123" y="2680650"/>
                    <a:pt x="2522613" y="2680650"/>
                  </a:cubicBezTo>
                  <a:lnTo>
                    <a:pt x="47167" y="2680650"/>
                  </a:lnTo>
                  <a:cubicBezTo>
                    <a:pt x="34657" y="2680650"/>
                    <a:pt x="22660" y="2675681"/>
                    <a:pt x="13815" y="2666835"/>
                  </a:cubicBezTo>
                  <a:cubicBezTo>
                    <a:pt x="4969" y="2657990"/>
                    <a:pt x="0" y="2645993"/>
                    <a:pt x="0" y="2633483"/>
                  </a:cubicBezTo>
                  <a:lnTo>
                    <a:pt x="0" y="47167"/>
                  </a:lnTo>
                  <a:cubicBezTo>
                    <a:pt x="0" y="34657"/>
                    <a:pt x="4969" y="22660"/>
                    <a:pt x="13815" y="13815"/>
                  </a:cubicBezTo>
                  <a:cubicBezTo>
                    <a:pt x="22660" y="4969"/>
                    <a:pt x="34657" y="0"/>
                    <a:pt x="47167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569780" cy="2718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508767" y="3684417"/>
            <a:ext cx="8099545" cy="4540414"/>
            <a:chOff x="0" y="0"/>
            <a:chExt cx="2703932" cy="17271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3932" cy="1727102"/>
            </a:xfrm>
            <a:custGeom>
              <a:avLst/>
              <a:gdLst/>
              <a:ahLst/>
              <a:cxnLst/>
              <a:rect l="l" t="t" r="r" b="b"/>
              <a:pathLst>
                <a:path w="2703932" h="1727102">
                  <a:moveTo>
                    <a:pt x="44827" y="0"/>
                  </a:moveTo>
                  <a:lnTo>
                    <a:pt x="2659106" y="0"/>
                  </a:lnTo>
                  <a:cubicBezTo>
                    <a:pt x="2670995" y="0"/>
                    <a:pt x="2682396" y="4723"/>
                    <a:pt x="2690803" y="13129"/>
                  </a:cubicBezTo>
                  <a:cubicBezTo>
                    <a:pt x="2699209" y="21536"/>
                    <a:pt x="2703932" y="32938"/>
                    <a:pt x="2703932" y="44827"/>
                  </a:cubicBezTo>
                  <a:lnTo>
                    <a:pt x="2703932" y="1682276"/>
                  </a:lnTo>
                  <a:cubicBezTo>
                    <a:pt x="2703932" y="1694164"/>
                    <a:pt x="2699209" y="1705566"/>
                    <a:pt x="2690803" y="1713973"/>
                  </a:cubicBezTo>
                  <a:cubicBezTo>
                    <a:pt x="2682396" y="1722379"/>
                    <a:pt x="2670995" y="1727102"/>
                    <a:pt x="2659106" y="1727102"/>
                  </a:cubicBezTo>
                  <a:lnTo>
                    <a:pt x="44827" y="1727102"/>
                  </a:lnTo>
                  <a:cubicBezTo>
                    <a:pt x="32938" y="1727102"/>
                    <a:pt x="21536" y="1722379"/>
                    <a:pt x="13129" y="1713973"/>
                  </a:cubicBezTo>
                  <a:cubicBezTo>
                    <a:pt x="4723" y="1705566"/>
                    <a:pt x="0" y="1694164"/>
                    <a:pt x="0" y="1682276"/>
                  </a:cubicBezTo>
                  <a:lnTo>
                    <a:pt x="0" y="44827"/>
                  </a:lnTo>
                  <a:cubicBezTo>
                    <a:pt x="0" y="32938"/>
                    <a:pt x="4723" y="21536"/>
                    <a:pt x="13129" y="13129"/>
                  </a:cubicBezTo>
                  <a:cubicBezTo>
                    <a:pt x="21536" y="4723"/>
                    <a:pt x="32938" y="0"/>
                    <a:pt x="44827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3932" cy="1765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382354">
            <a:off x="16566077" y="9192640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5382354">
            <a:off x="15413892" y="9190503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9795717" y="2591838"/>
            <a:ext cx="7525643" cy="1760149"/>
            <a:chOff x="0" y="0"/>
            <a:chExt cx="1982062" cy="50408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82062" cy="504083"/>
            </a:xfrm>
            <a:custGeom>
              <a:avLst/>
              <a:gdLst/>
              <a:ahLst/>
              <a:cxnLst/>
              <a:rect l="l" t="t" r="r" b="b"/>
              <a:pathLst>
                <a:path w="1982062" h="504083">
                  <a:moveTo>
                    <a:pt x="52466" y="0"/>
                  </a:moveTo>
                  <a:lnTo>
                    <a:pt x="1929597" y="0"/>
                  </a:lnTo>
                  <a:cubicBezTo>
                    <a:pt x="1958573" y="0"/>
                    <a:pt x="1982062" y="23490"/>
                    <a:pt x="1982062" y="52466"/>
                  </a:cubicBezTo>
                  <a:lnTo>
                    <a:pt x="1982062" y="451617"/>
                  </a:lnTo>
                  <a:cubicBezTo>
                    <a:pt x="1982062" y="465532"/>
                    <a:pt x="1976535" y="478877"/>
                    <a:pt x="1966695" y="488716"/>
                  </a:cubicBezTo>
                  <a:cubicBezTo>
                    <a:pt x="1956856" y="498555"/>
                    <a:pt x="1943511" y="504083"/>
                    <a:pt x="1929597" y="504083"/>
                  </a:cubicBezTo>
                  <a:lnTo>
                    <a:pt x="52466" y="504083"/>
                  </a:lnTo>
                  <a:cubicBezTo>
                    <a:pt x="23490" y="504083"/>
                    <a:pt x="0" y="480593"/>
                    <a:pt x="0" y="451617"/>
                  </a:cubicBezTo>
                  <a:lnTo>
                    <a:pt x="0" y="52466"/>
                  </a:lnTo>
                  <a:cubicBezTo>
                    <a:pt x="0" y="23490"/>
                    <a:pt x="23490" y="0"/>
                    <a:pt x="52466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982062" cy="5421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003908" y="4828185"/>
            <a:ext cx="7109260" cy="27115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進行</a:t>
            </a: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Augmentation</a:t>
            </a: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後訓練的模型評估</a:t>
            </a: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mAP50</a:t>
            </a: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上升了</a:t>
            </a: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5%</a:t>
            </a: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、</a:t>
            </a: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mAP50-95</a:t>
            </a: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也上升了</a:t>
            </a: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3%</a:t>
            </a: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左右。而測試的</a:t>
            </a: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mAP50</a:t>
            </a: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、</a:t>
            </a: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mAP50-95</a:t>
            </a: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也有小幅度的提升。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85893" y="2936096"/>
            <a:ext cx="5450182" cy="124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97"/>
              </a:lnSpc>
            </a:pPr>
            <a:r>
              <a:rPr lang="en-US" sz="8081" dirty="0">
                <a:solidFill>
                  <a:srgbClr val="FFFFFF"/>
                </a:solidFill>
                <a:latin typeface="Nunito Bold"/>
              </a:rPr>
              <a:t>Conclusion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E6B84A4D-3103-50A8-8578-4D8E20F8E7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9688" y="2789092"/>
            <a:ext cx="8077200" cy="6057900"/>
          </a:xfrm>
          <a:prstGeom prst="rect">
            <a:avLst/>
          </a:prstGeom>
          <a:noFill/>
          <a:ln w="28575">
            <a:solidFill>
              <a:srgbClr val="5E4E45"/>
            </a:solidFill>
          </a:ln>
        </p:spPr>
      </p:pic>
      <p:grpSp>
        <p:nvGrpSpPr>
          <p:cNvPr id="18" name="Group 16">
            <a:extLst>
              <a:ext uri="{FF2B5EF4-FFF2-40B4-BE49-F238E27FC236}">
                <a16:creationId xmlns:a16="http://schemas.microsoft.com/office/drawing/2014/main" id="{A04E7B76-3DEF-F2BE-4F2E-007F86C1B561}"/>
              </a:ext>
            </a:extLst>
          </p:cNvPr>
          <p:cNvGrpSpPr/>
          <p:nvPr/>
        </p:nvGrpSpPr>
        <p:grpSpPr>
          <a:xfrm>
            <a:off x="57071" y="1394632"/>
            <a:ext cx="5476297" cy="1205401"/>
            <a:chOff x="0" y="-38100"/>
            <a:chExt cx="1681122" cy="370036"/>
          </a:xfrm>
        </p:grpSpPr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A2588AD9-CE5B-17EC-29B1-BF073C7EAC2D}"/>
                </a:ext>
              </a:extLst>
            </p:cNvPr>
            <p:cNvSpPr/>
            <p:nvPr/>
          </p:nvSpPr>
          <p:spPr>
            <a:xfrm>
              <a:off x="0" y="0"/>
              <a:ext cx="1681122" cy="331936"/>
            </a:xfrm>
            <a:custGeom>
              <a:avLst/>
              <a:gdLst/>
              <a:ahLst/>
              <a:cxnLst/>
              <a:rect l="l" t="t" r="r" b="b"/>
              <a:pathLst>
                <a:path w="1681122" h="331936">
                  <a:moveTo>
                    <a:pt x="72099" y="0"/>
                  </a:moveTo>
                  <a:lnTo>
                    <a:pt x="1609022" y="0"/>
                  </a:lnTo>
                  <a:cubicBezTo>
                    <a:pt x="1648842" y="0"/>
                    <a:pt x="1681122" y="32280"/>
                    <a:pt x="1681122" y="72099"/>
                  </a:cubicBezTo>
                  <a:lnTo>
                    <a:pt x="1681122" y="259836"/>
                  </a:lnTo>
                  <a:cubicBezTo>
                    <a:pt x="1681122" y="278958"/>
                    <a:pt x="1673526" y="297297"/>
                    <a:pt x="1660004" y="310818"/>
                  </a:cubicBezTo>
                  <a:cubicBezTo>
                    <a:pt x="1646483" y="324340"/>
                    <a:pt x="1628144" y="331936"/>
                    <a:pt x="1609022" y="331936"/>
                  </a:cubicBezTo>
                  <a:lnTo>
                    <a:pt x="72099" y="331936"/>
                  </a:lnTo>
                  <a:cubicBezTo>
                    <a:pt x="52977" y="331936"/>
                    <a:pt x="34639" y="324340"/>
                    <a:pt x="21117" y="310818"/>
                  </a:cubicBezTo>
                  <a:cubicBezTo>
                    <a:pt x="7596" y="297297"/>
                    <a:pt x="0" y="278958"/>
                    <a:pt x="0" y="259836"/>
                  </a:cubicBezTo>
                  <a:lnTo>
                    <a:pt x="0" y="72099"/>
                  </a:lnTo>
                  <a:cubicBezTo>
                    <a:pt x="0" y="32280"/>
                    <a:pt x="32280" y="0"/>
                    <a:pt x="72099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20" name="TextBox 18">
              <a:extLst>
                <a:ext uri="{FF2B5EF4-FFF2-40B4-BE49-F238E27FC236}">
                  <a16:creationId xmlns:a16="http://schemas.microsoft.com/office/drawing/2014/main" id="{842438E7-703D-064B-7B68-98CAC8FE29EF}"/>
                </a:ext>
              </a:extLst>
            </p:cNvPr>
            <p:cNvSpPr txBox="1"/>
            <p:nvPr/>
          </p:nvSpPr>
          <p:spPr>
            <a:xfrm>
              <a:off x="0" y="-38100"/>
              <a:ext cx="1681122" cy="370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19">
            <a:extLst>
              <a:ext uri="{FF2B5EF4-FFF2-40B4-BE49-F238E27FC236}">
                <a16:creationId xmlns:a16="http://schemas.microsoft.com/office/drawing/2014/main" id="{26C70770-BFEA-68DC-925E-A3601D91F392}"/>
              </a:ext>
            </a:extLst>
          </p:cNvPr>
          <p:cNvSpPr txBox="1"/>
          <p:nvPr/>
        </p:nvSpPr>
        <p:spPr>
          <a:xfrm>
            <a:off x="292577" y="1784114"/>
            <a:ext cx="5900963" cy="1031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3"/>
              </a:lnSpc>
            </a:pPr>
            <a:r>
              <a:rPr lang="zh-TW" altLang="zh-TW" sz="3002" dirty="0">
                <a:solidFill>
                  <a:srgbClr val="FFFFFF"/>
                </a:solidFill>
                <a:latin typeface="Nunito"/>
              </a:rPr>
              <a:t>測試結果的</a:t>
            </a:r>
            <a:r>
              <a:rPr lang="zh-TW" altLang="en-US" sz="3002" dirty="0">
                <a:solidFill>
                  <a:srgbClr val="FFFFFF"/>
                </a:solidFill>
                <a:latin typeface="Nunito"/>
              </a:rPr>
              <a:t> </a:t>
            </a:r>
            <a:r>
              <a:rPr lang="en-US" altLang="zh-TW" sz="3002" dirty="0">
                <a:solidFill>
                  <a:srgbClr val="FFFFFF"/>
                </a:solidFill>
                <a:latin typeface="Nunito"/>
              </a:rPr>
              <a:t>confusion matrix</a:t>
            </a:r>
            <a:endParaRPr lang="zh-TW" altLang="zh-TW" sz="3002" dirty="0">
              <a:solidFill>
                <a:srgbClr val="FFFFFF"/>
              </a:solidFill>
              <a:latin typeface="Nunito"/>
            </a:endParaRPr>
          </a:p>
          <a:p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031935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57" r="-3757" b="-2974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362987" y="1226594"/>
            <a:ext cx="15562027" cy="7689151"/>
            <a:chOff x="0" y="-38100"/>
            <a:chExt cx="4098641" cy="20251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98641" cy="1987026"/>
            </a:xfrm>
            <a:custGeom>
              <a:avLst/>
              <a:gdLst/>
              <a:ahLst/>
              <a:cxnLst/>
              <a:rect l="l" t="t" r="r" b="b"/>
              <a:pathLst>
                <a:path w="4098641" h="1987026">
                  <a:moveTo>
                    <a:pt x="25372" y="0"/>
                  </a:moveTo>
                  <a:lnTo>
                    <a:pt x="4073269" y="0"/>
                  </a:lnTo>
                  <a:cubicBezTo>
                    <a:pt x="4087282" y="0"/>
                    <a:pt x="4098641" y="11359"/>
                    <a:pt x="4098641" y="25372"/>
                  </a:cubicBezTo>
                  <a:lnTo>
                    <a:pt x="4098641" y="1961654"/>
                  </a:lnTo>
                  <a:cubicBezTo>
                    <a:pt x="4098641" y="1975667"/>
                    <a:pt x="4087282" y="1987026"/>
                    <a:pt x="4073269" y="1987026"/>
                  </a:cubicBezTo>
                  <a:lnTo>
                    <a:pt x="25372" y="1987026"/>
                  </a:lnTo>
                  <a:cubicBezTo>
                    <a:pt x="11359" y="1987026"/>
                    <a:pt x="0" y="1975667"/>
                    <a:pt x="0" y="1961654"/>
                  </a:cubicBezTo>
                  <a:lnTo>
                    <a:pt x="0" y="25372"/>
                  </a:lnTo>
                  <a:cubicBezTo>
                    <a:pt x="0" y="11359"/>
                    <a:pt x="11359" y="0"/>
                    <a:pt x="25372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098641" cy="20251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5373066">
            <a:off x="9409959" y="9051298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 rot="5373066">
            <a:off x="8257772" y="9052274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4724400" y="4372289"/>
            <a:ext cx="8524212" cy="1736611"/>
            <a:chOff x="0" y="0"/>
            <a:chExt cx="2605306" cy="45737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05306" cy="457379"/>
            </a:xfrm>
            <a:custGeom>
              <a:avLst/>
              <a:gdLst/>
              <a:ahLst/>
              <a:cxnLst/>
              <a:rect l="l" t="t" r="r" b="b"/>
              <a:pathLst>
                <a:path w="2605306" h="457379">
                  <a:moveTo>
                    <a:pt x="39915" y="0"/>
                  </a:moveTo>
                  <a:lnTo>
                    <a:pt x="2565391" y="0"/>
                  </a:lnTo>
                  <a:cubicBezTo>
                    <a:pt x="2587436" y="0"/>
                    <a:pt x="2605306" y="17870"/>
                    <a:pt x="2605306" y="39915"/>
                  </a:cubicBezTo>
                  <a:lnTo>
                    <a:pt x="2605306" y="417464"/>
                  </a:lnTo>
                  <a:cubicBezTo>
                    <a:pt x="2605306" y="439509"/>
                    <a:pt x="2587436" y="457379"/>
                    <a:pt x="2565391" y="457379"/>
                  </a:cubicBezTo>
                  <a:lnTo>
                    <a:pt x="39915" y="457379"/>
                  </a:lnTo>
                  <a:cubicBezTo>
                    <a:pt x="17870" y="457379"/>
                    <a:pt x="0" y="439509"/>
                    <a:pt x="0" y="417464"/>
                  </a:cubicBezTo>
                  <a:lnTo>
                    <a:pt x="0" y="39915"/>
                  </a:lnTo>
                  <a:cubicBezTo>
                    <a:pt x="0" y="17870"/>
                    <a:pt x="17870" y="0"/>
                    <a:pt x="39915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605306" cy="4954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445649" y="4541716"/>
            <a:ext cx="7390304" cy="1397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313"/>
              </a:lnSpc>
            </a:pPr>
            <a:r>
              <a:rPr lang="en-US" altLang="zh-TW" sz="8081" dirty="0">
                <a:solidFill>
                  <a:srgbClr val="FFFFFF"/>
                </a:solidFill>
                <a:latin typeface="Nunito Bold"/>
              </a:rPr>
              <a:t>YOLOV8N </a:t>
            </a:r>
            <a:r>
              <a:rPr lang="en-US" altLang="zh-TW" sz="3200" dirty="0">
                <a:solidFill>
                  <a:srgbClr val="FFFFFF"/>
                </a:solidFill>
                <a:latin typeface="Nunito Bold"/>
              </a:rPr>
              <a:t>(</a:t>
            </a:r>
            <a:r>
              <a:rPr lang="zh-TW" altLang="zh-TW" sz="3200" dirty="0">
                <a:solidFill>
                  <a:srgbClr val="FFFFFF"/>
                </a:solidFill>
                <a:latin typeface="Nunito Bold"/>
              </a:rPr>
              <a:t>參數修改</a:t>
            </a:r>
            <a:r>
              <a:rPr lang="en-US" altLang="zh-TW" sz="3200" dirty="0">
                <a:solidFill>
                  <a:srgbClr val="FFFFFF"/>
                </a:solidFill>
                <a:latin typeface="Nunito Bold"/>
              </a:rPr>
              <a:t>)</a:t>
            </a:r>
            <a:endParaRPr lang="en-US" sz="3200" dirty="0">
              <a:solidFill>
                <a:srgbClr val="FFFFFF"/>
              </a:solidFill>
              <a:latin typeface="Nunito Bold"/>
            </a:endParaRP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F71AEA68-9DDB-0C7F-C180-7CBE44AA6290}"/>
              </a:ext>
            </a:extLst>
          </p:cNvPr>
          <p:cNvSpPr txBox="1"/>
          <p:nvPr/>
        </p:nvSpPr>
        <p:spPr>
          <a:xfrm>
            <a:off x="14863307" y="8648700"/>
            <a:ext cx="1828800" cy="2240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313"/>
              </a:lnSpc>
            </a:pPr>
            <a:r>
              <a:rPr lang="en-US" altLang="zh-TW" sz="30000" dirty="0">
                <a:solidFill>
                  <a:srgbClr val="5E4E45"/>
                </a:solidFill>
                <a:latin typeface="Nunito Bold"/>
              </a:rPr>
              <a:t>4</a:t>
            </a:r>
            <a:endParaRPr lang="en-US" sz="30000" dirty="0">
              <a:solidFill>
                <a:srgbClr val="5E4E45"/>
              </a:solidFill>
              <a:latin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948189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7" r="-3757" b="-2974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91812" y="2631166"/>
            <a:ext cx="16923427" cy="6386108"/>
            <a:chOff x="0" y="0"/>
            <a:chExt cx="4982494" cy="14449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82494" cy="1444985"/>
            </a:xfrm>
            <a:custGeom>
              <a:avLst/>
              <a:gdLst/>
              <a:ahLst/>
              <a:cxnLst/>
              <a:rect l="l" t="t" r="r" b="b"/>
              <a:pathLst>
                <a:path w="4982494" h="1444985">
                  <a:moveTo>
                    <a:pt x="24327" y="0"/>
                  </a:moveTo>
                  <a:lnTo>
                    <a:pt x="4958168" y="0"/>
                  </a:lnTo>
                  <a:cubicBezTo>
                    <a:pt x="4964619" y="0"/>
                    <a:pt x="4970807" y="2563"/>
                    <a:pt x="4975369" y="7125"/>
                  </a:cubicBezTo>
                  <a:cubicBezTo>
                    <a:pt x="4979931" y="11687"/>
                    <a:pt x="4982494" y="17875"/>
                    <a:pt x="4982494" y="24327"/>
                  </a:cubicBezTo>
                  <a:lnTo>
                    <a:pt x="4982494" y="1420659"/>
                  </a:lnTo>
                  <a:cubicBezTo>
                    <a:pt x="4982494" y="1434094"/>
                    <a:pt x="4971603" y="1444985"/>
                    <a:pt x="4958168" y="1444985"/>
                  </a:cubicBezTo>
                  <a:lnTo>
                    <a:pt x="24327" y="1444985"/>
                  </a:lnTo>
                  <a:cubicBezTo>
                    <a:pt x="10891" y="1444985"/>
                    <a:pt x="0" y="1434094"/>
                    <a:pt x="0" y="1420659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982494" cy="1483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5382354">
            <a:off x="16566077" y="9192640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 rot="5382354">
            <a:off x="15413892" y="9190503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8954576" y="1381296"/>
            <a:ext cx="8651137" cy="205860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953261" y="3300372"/>
            <a:ext cx="16381478" cy="632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嘗試將</a:t>
            </a:r>
            <a:r>
              <a:rPr lang="en-US" altLang="zh-TW" sz="3002" dirty="0" err="1">
                <a:solidFill>
                  <a:srgbClr val="5E4E45"/>
                </a:solidFill>
                <a:latin typeface="Nunito"/>
              </a:rPr>
              <a:t>imgz</a:t>
            </a: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改為</a:t>
            </a: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800</a:t>
            </a: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，</a:t>
            </a: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batch</a:t>
            </a: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改為</a:t>
            </a: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32</a:t>
            </a:r>
            <a:endParaRPr lang="zh-TW" altLang="zh-TW" sz="3002" dirty="0">
              <a:solidFill>
                <a:srgbClr val="5E4E45"/>
              </a:solidFill>
              <a:latin typeface="Nunito"/>
            </a:endParaRPr>
          </a:p>
        </p:txBody>
      </p:sp>
      <p:grpSp>
        <p:nvGrpSpPr>
          <p:cNvPr id="14" name="Group 17">
            <a:extLst>
              <a:ext uri="{FF2B5EF4-FFF2-40B4-BE49-F238E27FC236}">
                <a16:creationId xmlns:a16="http://schemas.microsoft.com/office/drawing/2014/main" id="{770459D9-82B5-F925-1270-DA5F1CCD522D}"/>
              </a:ext>
            </a:extLst>
          </p:cNvPr>
          <p:cNvGrpSpPr/>
          <p:nvPr/>
        </p:nvGrpSpPr>
        <p:grpSpPr>
          <a:xfrm>
            <a:off x="10982325" y="1601203"/>
            <a:ext cx="6874562" cy="1405906"/>
            <a:chOff x="0" y="0"/>
            <a:chExt cx="1736092" cy="315860"/>
          </a:xfrm>
        </p:grpSpPr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52D0D22A-4433-A75C-B572-B91FFCF4BEA7}"/>
                </a:ext>
              </a:extLst>
            </p:cNvPr>
            <p:cNvSpPr/>
            <p:nvPr/>
          </p:nvSpPr>
          <p:spPr>
            <a:xfrm>
              <a:off x="0" y="0"/>
              <a:ext cx="1736092" cy="315860"/>
            </a:xfrm>
            <a:custGeom>
              <a:avLst/>
              <a:gdLst/>
              <a:ahLst/>
              <a:cxnLst/>
              <a:rect l="l" t="t" r="r" b="b"/>
              <a:pathLst>
                <a:path w="1736092" h="315860">
                  <a:moveTo>
                    <a:pt x="27379" y="0"/>
                  </a:moveTo>
                  <a:lnTo>
                    <a:pt x="1708713" y="0"/>
                  </a:lnTo>
                  <a:cubicBezTo>
                    <a:pt x="1723834" y="0"/>
                    <a:pt x="1736092" y="12258"/>
                    <a:pt x="1736092" y="27379"/>
                  </a:cubicBezTo>
                  <a:lnTo>
                    <a:pt x="1736092" y="288481"/>
                  </a:lnTo>
                  <a:cubicBezTo>
                    <a:pt x="1736092" y="303602"/>
                    <a:pt x="1723834" y="315860"/>
                    <a:pt x="1708713" y="315860"/>
                  </a:cubicBezTo>
                  <a:lnTo>
                    <a:pt x="27379" y="315860"/>
                  </a:lnTo>
                  <a:cubicBezTo>
                    <a:pt x="12258" y="315860"/>
                    <a:pt x="0" y="303602"/>
                    <a:pt x="0" y="288481"/>
                  </a:cubicBezTo>
                  <a:lnTo>
                    <a:pt x="0" y="27379"/>
                  </a:lnTo>
                  <a:cubicBezTo>
                    <a:pt x="0" y="12258"/>
                    <a:pt x="12258" y="0"/>
                    <a:pt x="27379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TextBox 19">
              <a:extLst>
                <a:ext uri="{FF2B5EF4-FFF2-40B4-BE49-F238E27FC236}">
                  <a16:creationId xmlns:a16="http://schemas.microsoft.com/office/drawing/2014/main" id="{CD1F62CB-1E31-906C-025F-9367D09805A5}"/>
                </a:ext>
              </a:extLst>
            </p:cNvPr>
            <p:cNvSpPr txBox="1"/>
            <p:nvPr/>
          </p:nvSpPr>
          <p:spPr>
            <a:xfrm>
              <a:off x="0" y="-38100"/>
              <a:ext cx="1736092" cy="353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9">
            <a:extLst>
              <a:ext uri="{FF2B5EF4-FFF2-40B4-BE49-F238E27FC236}">
                <a16:creationId xmlns:a16="http://schemas.microsoft.com/office/drawing/2014/main" id="{28F501D6-ED65-75C8-4F3E-79B132C028E5}"/>
              </a:ext>
            </a:extLst>
          </p:cNvPr>
          <p:cNvSpPr txBox="1"/>
          <p:nvPr/>
        </p:nvSpPr>
        <p:spPr>
          <a:xfrm>
            <a:off x="11598829" y="2247900"/>
            <a:ext cx="6291052" cy="714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3"/>
              </a:lnSpc>
            </a:pPr>
            <a:r>
              <a:rPr lang="en-US" sz="8081" dirty="0">
                <a:solidFill>
                  <a:srgbClr val="FFFFFF"/>
                </a:solidFill>
                <a:latin typeface="Nunito Bold"/>
              </a:rPr>
              <a:t>Adjustment</a:t>
            </a:r>
          </a:p>
        </p:txBody>
      </p:sp>
      <p:pic>
        <p:nvPicPr>
          <p:cNvPr id="8" name="圖片 7" descr="一張含有 文字, 多媒體軟體, 字型, 軟體 的圖片&#10;&#10;自動產生的描述">
            <a:extLst>
              <a:ext uri="{FF2B5EF4-FFF2-40B4-BE49-F238E27FC236}">
                <a16:creationId xmlns:a16="http://schemas.microsoft.com/office/drawing/2014/main" id="{A9892912-F3FF-DCCC-8525-233077D497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4602123"/>
            <a:ext cx="16056151" cy="3539467"/>
          </a:xfrm>
          <a:prstGeom prst="rect">
            <a:avLst/>
          </a:prstGeom>
          <a:ln w="28575">
            <a:solidFill>
              <a:srgbClr val="5E4E45"/>
            </a:solidFill>
          </a:ln>
        </p:spPr>
      </p:pic>
    </p:spTree>
    <p:extLst>
      <p:ext uri="{BB962C8B-B14F-4D97-AF65-F5344CB8AC3E}">
        <p14:creationId xmlns:p14="http://schemas.microsoft.com/office/powerpoint/2010/main" val="404897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57" r="-3757" b="-2974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972893" y="5219456"/>
            <a:ext cx="8615932" cy="3886444"/>
            <a:chOff x="0" y="0"/>
            <a:chExt cx="2644932" cy="12398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4932" cy="1239850"/>
            </a:xfrm>
            <a:custGeom>
              <a:avLst/>
              <a:gdLst/>
              <a:ahLst/>
              <a:cxnLst/>
              <a:rect l="l" t="t" r="r" b="b"/>
              <a:pathLst>
                <a:path w="2644932" h="1239850">
                  <a:moveTo>
                    <a:pt x="45826" y="0"/>
                  </a:moveTo>
                  <a:lnTo>
                    <a:pt x="2599105" y="0"/>
                  </a:lnTo>
                  <a:cubicBezTo>
                    <a:pt x="2611259" y="0"/>
                    <a:pt x="2622915" y="4828"/>
                    <a:pt x="2631510" y="13422"/>
                  </a:cubicBezTo>
                  <a:cubicBezTo>
                    <a:pt x="2640104" y="22016"/>
                    <a:pt x="2644932" y="33673"/>
                    <a:pt x="2644932" y="45826"/>
                  </a:cubicBezTo>
                  <a:lnTo>
                    <a:pt x="2644932" y="1194024"/>
                  </a:lnTo>
                  <a:cubicBezTo>
                    <a:pt x="2644932" y="1206178"/>
                    <a:pt x="2640104" y="1217834"/>
                    <a:pt x="2631510" y="1226428"/>
                  </a:cubicBezTo>
                  <a:cubicBezTo>
                    <a:pt x="2622915" y="1235022"/>
                    <a:pt x="2611259" y="1239850"/>
                    <a:pt x="2599105" y="1239850"/>
                  </a:cubicBezTo>
                  <a:lnTo>
                    <a:pt x="45826" y="1239850"/>
                  </a:lnTo>
                  <a:cubicBezTo>
                    <a:pt x="33673" y="1239850"/>
                    <a:pt x="22016" y="1235022"/>
                    <a:pt x="13422" y="1226428"/>
                  </a:cubicBezTo>
                  <a:cubicBezTo>
                    <a:pt x="4828" y="1217834"/>
                    <a:pt x="0" y="1206178"/>
                    <a:pt x="0" y="1194024"/>
                  </a:cubicBezTo>
                  <a:lnTo>
                    <a:pt x="0" y="45826"/>
                  </a:lnTo>
                  <a:cubicBezTo>
                    <a:pt x="0" y="33673"/>
                    <a:pt x="4828" y="22016"/>
                    <a:pt x="13422" y="13422"/>
                  </a:cubicBezTo>
                  <a:cubicBezTo>
                    <a:pt x="22016" y="4828"/>
                    <a:pt x="33673" y="0"/>
                    <a:pt x="4582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644932" cy="1277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99175" y="3632221"/>
            <a:ext cx="8615932" cy="4038844"/>
            <a:chOff x="0" y="0"/>
            <a:chExt cx="2644932" cy="12398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44932" cy="1239850"/>
            </a:xfrm>
            <a:custGeom>
              <a:avLst/>
              <a:gdLst/>
              <a:ahLst/>
              <a:cxnLst/>
              <a:rect l="l" t="t" r="r" b="b"/>
              <a:pathLst>
                <a:path w="2644932" h="1239850">
                  <a:moveTo>
                    <a:pt x="45826" y="0"/>
                  </a:moveTo>
                  <a:lnTo>
                    <a:pt x="2599105" y="0"/>
                  </a:lnTo>
                  <a:cubicBezTo>
                    <a:pt x="2611259" y="0"/>
                    <a:pt x="2622915" y="4828"/>
                    <a:pt x="2631510" y="13422"/>
                  </a:cubicBezTo>
                  <a:cubicBezTo>
                    <a:pt x="2640104" y="22016"/>
                    <a:pt x="2644932" y="33673"/>
                    <a:pt x="2644932" y="45826"/>
                  </a:cubicBezTo>
                  <a:lnTo>
                    <a:pt x="2644932" y="1194024"/>
                  </a:lnTo>
                  <a:cubicBezTo>
                    <a:pt x="2644932" y="1206178"/>
                    <a:pt x="2640104" y="1217834"/>
                    <a:pt x="2631510" y="1226428"/>
                  </a:cubicBezTo>
                  <a:cubicBezTo>
                    <a:pt x="2622915" y="1235022"/>
                    <a:pt x="2611259" y="1239850"/>
                    <a:pt x="2599105" y="1239850"/>
                  </a:cubicBezTo>
                  <a:lnTo>
                    <a:pt x="45826" y="1239850"/>
                  </a:lnTo>
                  <a:cubicBezTo>
                    <a:pt x="33673" y="1239850"/>
                    <a:pt x="22016" y="1235022"/>
                    <a:pt x="13422" y="1226428"/>
                  </a:cubicBezTo>
                  <a:cubicBezTo>
                    <a:pt x="4828" y="1217834"/>
                    <a:pt x="0" y="1206178"/>
                    <a:pt x="0" y="1194024"/>
                  </a:cubicBezTo>
                  <a:lnTo>
                    <a:pt x="0" y="45826"/>
                  </a:lnTo>
                  <a:cubicBezTo>
                    <a:pt x="0" y="33673"/>
                    <a:pt x="4828" y="22016"/>
                    <a:pt x="13422" y="13422"/>
                  </a:cubicBezTo>
                  <a:cubicBezTo>
                    <a:pt x="22016" y="4828"/>
                    <a:pt x="33673" y="0"/>
                    <a:pt x="4582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644932" cy="1277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382354">
            <a:off x="16566077" y="9192640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5382354">
            <a:off x="15413892" y="9190503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389772" y="2917484"/>
            <a:ext cx="5476297" cy="1081289"/>
            <a:chOff x="0" y="0"/>
            <a:chExt cx="1681122" cy="33193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81122" cy="331936"/>
            </a:xfrm>
            <a:custGeom>
              <a:avLst/>
              <a:gdLst/>
              <a:ahLst/>
              <a:cxnLst/>
              <a:rect l="l" t="t" r="r" b="b"/>
              <a:pathLst>
                <a:path w="1681122" h="331936">
                  <a:moveTo>
                    <a:pt x="72099" y="0"/>
                  </a:moveTo>
                  <a:lnTo>
                    <a:pt x="1609022" y="0"/>
                  </a:lnTo>
                  <a:cubicBezTo>
                    <a:pt x="1648842" y="0"/>
                    <a:pt x="1681122" y="32280"/>
                    <a:pt x="1681122" y="72099"/>
                  </a:cubicBezTo>
                  <a:lnTo>
                    <a:pt x="1681122" y="259836"/>
                  </a:lnTo>
                  <a:cubicBezTo>
                    <a:pt x="1681122" y="278958"/>
                    <a:pt x="1673526" y="297297"/>
                    <a:pt x="1660004" y="310818"/>
                  </a:cubicBezTo>
                  <a:cubicBezTo>
                    <a:pt x="1646483" y="324340"/>
                    <a:pt x="1628144" y="331936"/>
                    <a:pt x="1609022" y="331936"/>
                  </a:cubicBezTo>
                  <a:lnTo>
                    <a:pt x="72099" y="331936"/>
                  </a:lnTo>
                  <a:cubicBezTo>
                    <a:pt x="52977" y="331936"/>
                    <a:pt x="34639" y="324340"/>
                    <a:pt x="21117" y="310818"/>
                  </a:cubicBezTo>
                  <a:cubicBezTo>
                    <a:pt x="7596" y="297297"/>
                    <a:pt x="0" y="278958"/>
                    <a:pt x="0" y="259836"/>
                  </a:cubicBezTo>
                  <a:lnTo>
                    <a:pt x="0" y="72099"/>
                  </a:lnTo>
                  <a:cubicBezTo>
                    <a:pt x="0" y="32280"/>
                    <a:pt x="32280" y="0"/>
                    <a:pt x="72099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681122" cy="370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610764" y="3198377"/>
            <a:ext cx="1034312" cy="519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3"/>
              </a:lnSpc>
            </a:pPr>
            <a:r>
              <a:rPr lang="en-US" altLang="zh-TW" sz="3002" dirty="0">
                <a:solidFill>
                  <a:srgbClr val="FFFFFF"/>
                </a:solidFill>
                <a:latin typeface="Nunito"/>
              </a:rPr>
              <a:t>Train</a:t>
            </a:r>
            <a:endParaRPr lang="en-US" sz="3002" dirty="0">
              <a:solidFill>
                <a:srgbClr val="FFFFFF"/>
              </a:solidFill>
              <a:latin typeface="Nunito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12441237" y="4602856"/>
            <a:ext cx="5476297" cy="1081289"/>
            <a:chOff x="0" y="0"/>
            <a:chExt cx="1681122" cy="33193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681122" cy="331936"/>
            </a:xfrm>
            <a:custGeom>
              <a:avLst/>
              <a:gdLst/>
              <a:ahLst/>
              <a:cxnLst/>
              <a:rect l="l" t="t" r="r" b="b"/>
              <a:pathLst>
                <a:path w="1681122" h="331936">
                  <a:moveTo>
                    <a:pt x="72099" y="0"/>
                  </a:moveTo>
                  <a:lnTo>
                    <a:pt x="1609022" y="0"/>
                  </a:lnTo>
                  <a:cubicBezTo>
                    <a:pt x="1648842" y="0"/>
                    <a:pt x="1681122" y="32280"/>
                    <a:pt x="1681122" y="72099"/>
                  </a:cubicBezTo>
                  <a:lnTo>
                    <a:pt x="1681122" y="259836"/>
                  </a:lnTo>
                  <a:cubicBezTo>
                    <a:pt x="1681122" y="278958"/>
                    <a:pt x="1673526" y="297297"/>
                    <a:pt x="1660004" y="310818"/>
                  </a:cubicBezTo>
                  <a:cubicBezTo>
                    <a:pt x="1646483" y="324340"/>
                    <a:pt x="1628144" y="331936"/>
                    <a:pt x="1609022" y="331936"/>
                  </a:cubicBezTo>
                  <a:lnTo>
                    <a:pt x="72099" y="331936"/>
                  </a:lnTo>
                  <a:cubicBezTo>
                    <a:pt x="52977" y="331936"/>
                    <a:pt x="34639" y="324340"/>
                    <a:pt x="21117" y="310818"/>
                  </a:cubicBezTo>
                  <a:cubicBezTo>
                    <a:pt x="7596" y="297297"/>
                    <a:pt x="0" y="278958"/>
                    <a:pt x="0" y="259836"/>
                  </a:cubicBezTo>
                  <a:lnTo>
                    <a:pt x="0" y="72099"/>
                  </a:lnTo>
                  <a:cubicBezTo>
                    <a:pt x="0" y="32280"/>
                    <a:pt x="32280" y="0"/>
                    <a:pt x="72099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681122" cy="370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4779166" y="4880941"/>
            <a:ext cx="800438" cy="519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3"/>
              </a:lnSpc>
            </a:pPr>
            <a:r>
              <a:rPr lang="en-US" sz="3002" dirty="0">
                <a:solidFill>
                  <a:srgbClr val="FFFFFF"/>
                </a:solidFill>
                <a:latin typeface="Nunito"/>
              </a:rPr>
              <a:t>Test</a:t>
            </a:r>
          </a:p>
        </p:txBody>
      </p:sp>
      <p:grpSp>
        <p:nvGrpSpPr>
          <p:cNvPr id="25" name="Group 11">
            <a:extLst>
              <a:ext uri="{FF2B5EF4-FFF2-40B4-BE49-F238E27FC236}">
                <a16:creationId xmlns:a16="http://schemas.microsoft.com/office/drawing/2014/main" id="{7028D447-4EE5-1C82-F46A-3E6FD6FD4CFD}"/>
              </a:ext>
            </a:extLst>
          </p:cNvPr>
          <p:cNvGrpSpPr/>
          <p:nvPr/>
        </p:nvGrpSpPr>
        <p:grpSpPr>
          <a:xfrm>
            <a:off x="12954000" y="557888"/>
            <a:ext cx="4876801" cy="1367819"/>
            <a:chOff x="0" y="0"/>
            <a:chExt cx="2113791" cy="759269"/>
          </a:xfrm>
        </p:grpSpPr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C14E54-E0D7-1FE6-1CA2-FF1A1D233E5D}"/>
                </a:ext>
              </a:extLst>
            </p:cNvPr>
            <p:cNvSpPr/>
            <p:nvPr/>
          </p:nvSpPr>
          <p:spPr>
            <a:xfrm>
              <a:off x="0" y="0"/>
              <a:ext cx="2113791" cy="759269"/>
            </a:xfrm>
            <a:custGeom>
              <a:avLst/>
              <a:gdLst/>
              <a:ahLst/>
              <a:cxnLst/>
              <a:rect l="l" t="t" r="r" b="b"/>
              <a:pathLst>
                <a:path w="2113791" h="759269">
                  <a:moveTo>
                    <a:pt x="49196" y="0"/>
                  </a:moveTo>
                  <a:lnTo>
                    <a:pt x="2064595" y="0"/>
                  </a:lnTo>
                  <a:cubicBezTo>
                    <a:pt x="2091765" y="0"/>
                    <a:pt x="2113791" y="22026"/>
                    <a:pt x="2113791" y="49196"/>
                  </a:cubicBezTo>
                  <a:lnTo>
                    <a:pt x="2113791" y="710073"/>
                  </a:lnTo>
                  <a:cubicBezTo>
                    <a:pt x="2113791" y="737243"/>
                    <a:pt x="2091765" y="759269"/>
                    <a:pt x="2064595" y="759269"/>
                  </a:cubicBezTo>
                  <a:lnTo>
                    <a:pt x="49196" y="759269"/>
                  </a:lnTo>
                  <a:cubicBezTo>
                    <a:pt x="22026" y="759269"/>
                    <a:pt x="0" y="737243"/>
                    <a:pt x="0" y="710073"/>
                  </a:cubicBezTo>
                  <a:lnTo>
                    <a:pt x="0" y="49196"/>
                  </a:lnTo>
                  <a:cubicBezTo>
                    <a:pt x="0" y="22026"/>
                    <a:pt x="22026" y="0"/>
                    <a:pt x="49196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TextBox 13">
              <a:extLst>
                <a:ext uri="{FF2B5EF4-FFF2-40B4-BE49-F238E27FC236}">
                  <a16:creationId xmlns:a16="http://schemas.microsoft.com/office/drawing/2014/main" id="{58C1F6A5-CA8C-3976-752A-13E54F29DD7F}"/>
                </a:ext>
              </a:extLst>
            </p:cNvPr>
            <p:cNvSpPr txBox="1"/>
            <p:nvPr/>
          </p:nvSpPr>
          <p:spPr>
            <a:xfrm>
              <a:off x="0" y="-38100"/>
              <a:ext cx="2113791" cy="7973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TextBox 15">
            <a:extLst>
              <a:ext uri="{FF2B5EF4-FFF2-40B4-BE49-F238E27FC236}">
                <a16:creationId xmlns:a16="http://schemas.microsoft.com/office/drawing/2014/main" id="{7F2E78F4-F699-E094-7194-3E7EA72741A1}"/>
              </a:ext>
            </a:extLst>
          </p:cNvPr>
          <p:cNvSpPr txBox="1"/>
          <p:nvPr/>
        </p:nvSpPr>
        <p:spPr>
          <a:xfrm>
            <a:off x="13742992" y="657205"/>
            <a:ext cx="3298815" cy="1243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97"/>
              </a:lnSpc>
            </a:pPr>
            <a:r>
              <a:rPr lang="en-US" sz="8081" dirty="0">
                <a:solidFill>
                  <a:srgbClr val="FFFFFF"/>
                </a:solidFill>
                <a:latin typeface="Nunito Bold"/>
              </a:rPr>
              <a:t>Result</a:t>
            </a:r>
          </a:p>
        </p:txBody>
      </p:sp>
      <p:pic>
        <p:nvPicPr>
          <p:cNvPr id="29" name="圖片 28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14AB7002-6C9E-EE18-84E2-A448E89C68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556" y="4577996"/>
            <a:ext cx="8061170" cy="2397453"/>
          </a:xfrm>
          <a:prstGeom prst="rect">
            <a:avLst/>
          </a:prstGeom>
          <a:ln w="28575">
            <a:solidFill>
              <a:srgbClr val="5E4E45"/>
            </a:solidFill>
          </a:ln>
        </p:spPr>
      </p:pic>
      <p:pic>
        <p:nvPicPr>
          <p:cNvPr id="30" name="圖片 29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F48631E0-B3E7-E206-44AC-1CAA761DC5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04"/>
          <a:stretch/>
        </p:blipFill>
        <p:spPr>
          <a:xfrm>
            <a:off x="9315107" y="6102085"/>
            <a:ext cx="7996337" cy="2347955"/>
          </a:xfrm>
          <a:prstGeom prst="rect">
            <a:avLst/>
          </a:prstGeom>
          <a:ln w="28575">
            <a:solidFill>
              <a:srgbClr val="5E4E45"/>
            </a:solidFill>
          </a:ln>
        </p:spPr>
      </p:pic>
    </p:spTree>
    <p:extLst>
      <p:ext uri="{BB962C8B-B14F-4D97-AF65-F5344CB8AC3E}">
        <p14:creationId xmlns:p14="http://schemas.microsoft.com/office/powerpoint/2010/main" val="3319216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7" r="-3757" b="-2974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91812" y="2631166"/>
            <a:ext cx="16923427" cy="6386108"/>
            <a:chOff x="0" y="0"/>
            <a:chExt cx="4982494" cy="14449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82494" cy="1444985"/>
            </a:xfrm>
            <a:custGeom>
              <a:avLst/>
              <a:gdLst/>
              <a:ahLst/>
              <a:cxnLst/>
              <a:rect l="l" t="t" r="r" b="b"/>
              <a:pathLst>
                <a:path w="4982494" h="1444985">
                  <a:moveTo>
                    <a:pt x="24327" y="0"/>
                  </a:moveTo>
                  <a:lnTo>
                    <a:pt x="4958168" y="0"/>
                  </a:lnTo>
                  <a:cubicBezTo>
                    <a:pt x="4964619" y="0"/>
                    <a:pt x="4970807" y="2563"/>
                    <a:pt x="4975369" y="7125"/>
                  </a:cubicBezTo>
                  <a:cubicBezTo>
                    <a:pt x="4979931" y="11687"/>
                    <a:pt x="4982494" y="17875"/>
                    <a:pt x="4982494" y="24327"/>
                  </a:cubicBezTo>
                  <a:lnTo>
                    <a:pt x="4982494" y="1420659"/>
                  </a:lnTo>
                  <a:cubicBezTo>
                    <a:pt x="4982494" y="1434094"/>
                    <a:pt x="4971603" y="1444985"/>
                    <a:pt x="4958168" y="1444985"/>
                  </a:cubicBezTo>
                  <a:lnTo>
                    <a:pt x="24327" y="1444985"/>
                  </a:lnTo>
                  <a:cubicBezTo>
                    <a:pt x="10891" y="1444985"/>
                    <a:pt x="0" y="1434094"/>
                    <a:pt x="0" y="1420659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982494" cy="1483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5382354">
            <a:off x="16566077" y="9192640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 rot="5382354">
            <a:off x="15413892" y="9190503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8954576" y="1381296"/>
            <a:ext cx="8651137" cy="205860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962786" y="3633557"/>
            <a:ext cx="16381478" cy="632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嘗試將</a:t>
            </a:r>
            <a:r>
              <a:rPr lang="en-US" altLang="zh-TW" sz="3002" dirty="0" err="1">
                <a:solidFill>
                  <a:srgbClr val="5E4E45"/>
                </a:solidFill>
                <a:latin typeface="Nunito"/>
              </a:rPr>
              <a:t>imgz</a:t>
            </a: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改為</a:t>
            </a: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960</a:t>
            </a: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，</a:t>
            </a: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batch</a:t>
            </a: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改為</a:t>
            </a: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32</a:t>
            </a:r>
            <a:r>
              <a:rPr lang="zh-TW" altLang="en-US" sz="3002" dirty="0">
                <a:solidFill>
                  <a:srgbClr val="5E4E45"/>
                </a:solidFill>
                <a:latin typeface="Nunito"/>
              </a:rPr>
              <a:t> ， </a:t>
            </a: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lr0</a:t>
            </a:r>
            <a:r>
              <a:rPr lang="zh-TW" altLang="en-US" sz="3002" dirty="0">
                <a:solidFill>
                  <a:srgbClr val="5E4E45"/>
                </a:solidFill>
                <a:latin typeface="Nunito"/>
              </a:rPr>
              <a:t>改為</a:t>
            </a: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0.001</a:t>
            </a:r>
            <a:endParaRPr lang="zh-TW" altLang="zh-TW" sz="3002" dirty="0">
              <a:solidFill>
                <a:srgbClr val="5E4E45"/>
              </a:solidFill>
              <a:latin typeface="Nunito"/>
            </a:endParaRPr>
          </a:p>
        </p:txBody>
      </p:sp>
      <p:grpSp>
        <p:nvGrpSpPr>
          <p:cNvPr id="14" name="Group 17">
            <a:extLst>
              <a:ext uri="{FF2B5EF4-FFF2-40B4-BE49-F238E27FC236}">
                <a16:creationId xmlns:a16="http://schemas.microsoft.com/office/drawing/2014/main" id="{770459D9-82B5-F925-1270-DA5F1CCD522D}"/>
              </a:ext>
            </a:extLst>
          </p:cNvPr>
          <p:cNvGrpSpPr/>
          <p:nvPr/>
        </p:nvGrpSpPr>
        <p:grpSpPr>
          <a:xfrm>
            <a:off x="10982325" y="1601203"/>
            <a:ext cx="6874562" cy="1405906"/>
            <a:chOff x="0" y="0"/>
            <a:chExt cx="1736092" cy="315860"/>
          </a:xfrm>
        </p:grpSpPr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52D0D22A-4433-A75C-B572-B91FFCF4BEA7}"/>
                </a:ext>
              </a:extLst>
            </p:cNvPr>
            <p:cNvSpPr/>
            <p:nvPr/>
          </p:nvSpPr>
          <p:spPr>
            <a:xfrm>
              <a:off x="0" y="0"/>
              <a:ext cx="1736092" cy="315860"/>
            </a:xfrm>
            <a:custGeom>
              <a:avLst/>
              <a:gdLst/>
              <a:ahLst/>
              <a:cxnLst/>
              <a:rect l="l" t="t" r="r" b="b"/>
              <a:pathLst>
                <a:path w="1736092" h="315860">
                  <a:moveTo>
                    <a:pt x="27379" y="0"/>
                  </a:moveTo>
                  <a:lnTo>
                    <a:pt x="1708713" y="0"/>
                  </a:lnTo>
                  <a:cubicBezTo>
                    <a:pt x="1723834" y="0"/>
                    <a:pt x="1736092" y="12258"/>
                    <a:pt x="1736092" y="27379"/>
                  </a:cubicBezTo>
                  <a:lnTo>
                    <a:pt x="1736092" y="288481"/>
                  </a:lnTo>
                  <a:cubicBezTo>
                    <a:pt x="1736092" y="303602"/>
                    <a:pt x="1723834" y="315860"/>
                    <a:pt x="1708713" y="315860"/>
                  </a:cubicBezTo>
                  <a:lnTo>
                    <a:pt x="27379" y="315860"/>
                  </a:lnTo>
                  <a:cubicBezTo>
                    <a:pt x="12258" y="315860"/>
                    <a:pt x="0" y="303602"/>
                    <a:pt x="0" y="288481"/>
                  </a:cubicBezTo>
                  <a:lnTo>
                    <a:pt x="0" y="27379"/>
                  </a:lnTo>
                  <a:cubicBezTo>
                    <a:pt x="0" y="12258"/>
                    <a:pt x="12258" y="0"/>
                    <a:pt x="27379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TextBox 19">
              <a:extLst>
                <a:ext uri="{FF2B5EF4-FFF2-40B4-BE49-F238E27FC236}">
                  <a16:creationId xmlns:a16="http://schemas.microsoft.com/office/drawing/2014/main" id="{CD1F62CB-1E31-906C-025F-9367D09805A5}"/>
                </a:ext>
              </a:extLst>
            </p:cNvPr>
            <p:cNvSpPr txBox="1"/>
            <p:nvPr/>
          </p:nvSpPr>
          <p:spPr>
            <a:xfrm>
              <a:off x="0" y="-38100"/>
              <a:ext cx="1736092" cy="353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9">
            <a:extLst>
              <a:ext uri="{FF2B5EF4-FFF2-40B4-BE49-F238E27FC236}">
                <a16:creationId xmlns:a16="http://schemas.microsoft.com/office/drawing/2014/main" id="{28F501D6-ED65-75C8-4F3E-79B132C028E5}"/>
              </a:ext>
            </a:extLst>
          </p:cNvPr>
          <p:cNvSpPr txBox="1"/>
          <p:nvPr/>
        </p:nvSpPr>
        <p:spPr>
          <a:xfrm>
            <a:off x="11598829" y="2247900"/>
            <a:ext cx="6291052" cy="714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3"/>
              </a:lnSpc>
            </a:pPr>
            <a:r>
              <a:rPr lang="en-US" sz="8081" dirty="0">
                <a:solidFill>
                  <a:srgbClr val="FFFFFF"/>
                </a:solidFill>
                <a:latin typeface="Nunito Bold"/>
              </a:rPr>
              <a:t>Adjustment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5EC7F7E-EDC6-BA2C-2E74-3BDC310FA1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0292" y="4871516"/>
            <a:ext cx="15706465" cy="253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302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57" r="-3757" b="-2974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972893" y="5219456"/>
            <a:ext cx="8615932" cy="3886444"/>
            <a:chOff x="0" y="0"/>
            <a:chExt cx="2644932" cy="12398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4932" cy="1239850"/>
            </a:xfrm>
            <a:custGeom>
              <a:avLst/>
              <a:gdLst/>
              <a:ahLst/>
              <a:cxnLst/>
              <a:rect l="l" t="t" r="r" b="b"/>
              <a:pathLst>
                <a:path w="2644932" h="1239850">
                  <a:moveTo>
                    <a:pt x="45826" y="0"/>
                  </a:moveTo>
                  <a:lnTo>
                    <a:pt x="2599105" y="0"/>
                  </a:lnTo>
                  <a:cubicBezTo>
                    <a:pt x="2611259" y="0"/>
                    <a:pt x="2622915" y="4828"/>
                    <a:pt x="2631510" y="13422"/>
                  </a:cubicBezTo>
                  <a:cubicBezTo>
                    <a:pt x="2640104" y="22016"/>
                    <a:pt x="2644932" y="33673"/>
                    <a:pt x="2644932" y="45826"/>
                  </a:cubicBezTo>
                  <a:lnTo>
                    <a:pt x="2644932" y="1194024"/>
                  </a:lnTo>
                  <a:cubicBezTo>
                    <a:pt x="2644932" y="1206178"/>
                    <a:pt x="2640104" y="1217834"/>
                    <a:pt x="2631510" y="1226428"/>
                  </a:cubicBezTo>
                  <a:cubicBezTo>
                    <a:pt x="2622915" y="1235022"/>
                    <a:pt x="2611259" y="1239850"/>
                    <a:pt x="2599105" y="1239850"/>
                  </a:cubicBezTo>
                  <a:lnTo>
                    <a:pt x="45826" y="1239850"/>
                  </a:lnTo>
                  <a:cubicBezTo>
                    <a:pt x="33673" y="1239850"/>
                    <a:pt x="22016" y="1235022"/>
                    <a:pt x="13422" y="1226428"/>
                  </a:cubicBezTo>
                  <a:cubicBezTo>
                    <a:pt x="4828" y="1217834"/>
                    <a:pt x="0" y="1206178"/>
                    <a:pt x="0" y="1194024"/>
                  </a:cubicBezTo>
                  <a:lnTo>
                    <a:pt x="0" y="45826"/>
                  </a:lnTo>
                  <a:cubicBezTo>
                    <a:pt x="0" y="33673"/>
                    <a:pt x="4828" y="22016"/>
                    <a:pt x="13422" y="13422"/>
                  </a:cubicBezTo>
                  <a:cubicBezTo>
                    <a:pt x="22016" y="4828"/>
                    <a:pt x="33673" y="0"/>
                    <a:pt x="4582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644932" cy="1277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99175" y="3632221"/>
            <a:ext cx="8615932" cy="4038844"/>
            <a:chOff x="0" y="0"/>
            <a:chExt cx="2644932" cy="12398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44932" cy="1239850"/>
            </a:xfrm>
            <a:custGeom>
              <a:avLst/>
              <a:gdLst/>
              <a:ahLst/>
              <a:cxnLst/>
              <a:rect l="l" t="t" r="r" b="b"/>
              <a:pathLst>
                <a:path w="2644932" h="1239850">
                  <a:moveTo>
                    <a:pt x="45826" y="0"/>
                  </a:moveTo>
                  <a:lnTo>
                    <a:pt x="2599105" y="0"/>
                  </a:lnTo>
                  <a:cubicBezTo>
                    <a:pt x="2611259" y="0"/>
                    <a:pt x="2622915" y="4828"/>
                    <a:pt x="2631510" y="13422"/>
                  </a:cubicBezTo>
                  <a:cubicBezTo>
                    <a:pt x="2640104" y="22016"/>
                    <a:pt x="2644932" y="33673"/>
                    <a:pt x="2644932" y="45826"/>
                  </a:cubicBezTo>
                  <a:lnTo>
                    <a:pt x="2644932" y="1194024"/>
                  </a:lnTo>
                  <a:cubicBezTo>
                    <a:pt x="2644932" y="1206178"/>
                    <a:pt x="2640104" y="1217834"/>
                    <a:pt x="2631510" y="1226428"/>
                  </a:cubicBezTo>
                  <a:cubicBezTo>
                    <a:pt x="2622915" y="1235022"/>
                    <a:pt x="2611259" y="1239850"/>
                    <a:pt x="2599105" y="1239850"/>
                  </a:cubicBezTo>
                  <a:lnTo>
                    <a:pt x="45826" y="1239850"/>
                  </a:lnTo>
                  <a:cubicBezTo>
                    <a:pt x="33673" y="1239850"/>
                    <a:pt x="22016" y="1235022"/>
                    <a:pt x="13422" y="1226428"/>
                  </a:cubicBezTo>
                  <a:cubicBezTo>
                    <a:pt x="4828" y="1217834"/>
                    <a:pt x="0" y="1206178"/>
                    <a:pt x="0" y="1194024"/>
                  </a:cubicBezTo>
                  <a:lnTo>
                    <a:pt x="0" y="45826"/>
                  </a:lnTo>
                  <a:cubicBezTo>
                    <a:pt x="0" y="33673"/>
                    <a:pt x="4828" y="22016"/>
                    <a:pt x="13422" y="13422"/>
                  </a:cubicBezTo>
                  <a:cubicBezTo>
                    <a:pt x="22016" y="4828"/>
                    <a:pt x="33673" y="0"/>
                    <a:pt x="4582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644932" cy="1277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382354">
            <a:off x="16566077" y="9192640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5382354">
            <a:off x="15413892" y="9190503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389772" y="2917484"/>
            <a:ext cx="5476297" cy="1081289"/>
            <a:chOff x="0" y="0"/>
            <a:chExt cx="1681122" cy="33193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81122" cy="331936"/>
            </a:xfrm>
            <a:custGeom>
              <a:avLst/>
              <a:gdLst/>
              <a:ahLst/>
              <a:cxnLst/>
              <a:rect l="l" t="t" r="r" b="b"/>
              <a:pathLst>
                <a:path w="1681122" h="331936">
                  <a:moveTo>
                    <a:pt x="72099" y="0"/>
                  </a:moveTo>
                  <a:lnTo>
                    <a:pt x="1609022" y="0"/>
                  </a:lnTo>
                  <a:cubicBezTo>
                    <a:pt x="1648842" y="0"/>
                    <a:pt x="1681122" y="32280"/>
                    <a:pt x="1681122" y="72099"/>
                  </a:cubicBezTo>
                  <a:lnTo>
                    <a:pt x="1681122" y="259836"/>
                  </a:lnTo>
                  <a:cubicBezTo>
                    <a:pt x="1681122" y="278958"/>
                    <a:pt x="1673526" y="297297"/>
                    <a:pt x="1660004" y="310818"/>
                  </a:cubicBezTo>
                  <a:cubicBezTo>
                    <a:pt x="1646483" y="324340"/>
                    <a:pt x="1628144" y="331936"/>
                    <a:pt x="1609022" y="331936"/>
                  </a:cubicBezTo>
                  <a:lnTo>
                    <a:pt x="72099" y="331936"/>
                  </a:lnTo>
                  <a:cubicBezTo>
                    <a:pt x="52977" y="331936"/>
                    <a:pt x="34639" y="324340"/>
                    <a:pt x="21117" y="310818"/>
                  </a:cubicBezTo>
                  <a:cubicBezTo>
                    <a:pt x="7596" y="297297"/>
                    <a:pt x="0" y="278958"/>
                    <a:pt x="0" y="259836"/>
                  </a:cubicBezTo>
                  <a:lnTo>
                    <a:pt x="0" y="72099"/>
                  </a:lnTo>
                  <a:cubicBezTo>
                    <a:pt x="0" y="32280"/>
                    <a:pt x="32280" y="0"/>
                    <a:pt x="72099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681122" cy="370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610764" y="3198377"/>
            <a:ext cx="1034312" cy="519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3"/>
              </a:lnSpc>
            </a:pPr>
            <a:r>
              <a:rPr lang="en-US" altLang="zh-TW" sz="3002" dirty="0">
                <a:solidFill>
                  <a:srgbClr val="FFFFFF"/>
                </a:solidFill>
                <a:latin typeface="Nunito"/>
              </a:rPr>
              <a:t>Train</a:t>
            </a:r>
            <a:endParaRPr lang="en-US" sz="3002" dirty="0">
              <a:solidFill>
                <a:srgbClr val="FFFFFF"/>
              </a:solidFill>
              <a:latin typeface="Nunito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12441237" y="4602856"/>
            <a:ext cx="5476297" cy="1081289"/>
            <a:chOff x="0" y="0"/>
            <a:chExt cx="1681122" cy="33193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681122" cy="331936"/>
            </a:xfrm>
            <a:custGeom>
              <a:avLst/>
              <a:gdLst/>
              <a:ahLst/>
              <a:cxnLst/>
              <a:rect l="l" t="t" r="r" b="b"/>
              <a:pathLst>
                <a:path w="1681122" h="331936">
                  <a:moveTo>
                    <a:pt x="72099" y="0"/>
                  </a:moveTo>
                  <a:lnTo>
                    <a:pt x="1609022" y="0"/>
                  </a:lnTo>
                  <a:cubicBezTo>
                    <a:pt x="1648842" y="0"/>
                    <a:pt x="1681122" y="32280"/>
                    <a:pt x="1681122" y="72099"/>
                  </a:cubicBezTo>
                  <a:lnTo>
                    <a:pt x="1681122" y="259836"/>
                  </a:lnTo>
                  <a:cubicBezTo>
                    <a:pt x="1681122" y="278958"/>
                    <a:pt x="1673526" y="297297"/>
                    <a:pt x="1660004" y="310818"/>
                  </a:cubicBezTo>
                  <a:cubicBezTo>
                    <a:pt x="1646483" y="324340"/>
                    <a:pt x="1628144" y="331936"/>
                    <a:pt x="1609022" y="331936"/>
                  </a:cubicBezTo>
                  <a:lnTo>
                    <a:pt x="72099" y="331936"/>
                  </a:lnTo>
                  <a:cubicBezTo>
                    <a:pt x="52977" y="331936"/>
                    <a:pt x="34639" y="324340"/>
                    <a:pt x="21117" y="310818"/>
                  </a:cubicBezTo>
                  <a:cubicBezTo>
                    <a:pt x="7596" y="297297"/>
                    <a:pt x="0" y="278958"/>
                    <a:pt x="0" y="259836"/>
                  </a:cubicBezTo>
                  <a:lnTo>
                    <a:pt x="0" y="72099"/>
                  </a:lnTo>
                  <a:cubicBezTo>
                    <a:pt x="0" y="32280"/>
                    <a:pt x="32280" y="0"/>
                    <a:pt x="72099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681122" cy="370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4779166" y="4880941"/>
            <a:ext cx="800438" cy="519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3"/>
              </a:lnSpc>
            </a:pPr>
            <a:r>
              <a:rPr lang="en-US" sz="3002" dirty="0">
                <a:solidFill>
                  <a:srgbClr val="FFFFFF"/>
                </a:solidFill>
                <a:latin typeface="Nunito"/>
              </a:rPr>
              <a:t>Test</a:t>
            </a:r>
          </a:p>
        </p:txBody>
      </p:sp>
      <p:grpSp>
        <p:nvGrpSpPr>
          <p:cNvPr id="25" name="Group 11">
            <a:extLst>
              <a:ext uri="{FF2B5EF4-FFF2-40B4-BE49-F238E27FC236}">
                <a16:creationId xmlns:a16="http://schemas.microsoft.com/office/drawing/2014/main" id="{7028D447-4EE5-1C82-F46A-3E6FD6FD4CFD}"/>
              </a:ext>
            </a:extLst>
          </p:cNvPr>
          <p:cNvGrpSpPr/>
          <p:nvPr/>
        </p:nvGrpSpPr>
        <p:grpSpPr>
          <a:xfrm>
            <a:off x="12954000" y="557888"/>
            <a:ext cx="4876801" cy="1367819"/>
            <a:chOff x="0" y="0"/>
            <a:chExt cx="2113791" cy="759269"/>
          </a:xfrm>
        </p:grpSpPr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C14E54-E0D7-1FE6-1CA2-FF1A1D233E5D}"/>
                </a:ext>
              </a:extLst>
            </p:cNvPr>
            <p:cNvSpPr/>
            <p:nvPr/>
          </p:nvSpPr>
          <p:spPr>
            <a:xfrm>
              <a:off x="0" y="0"/>
              <a:ext cx="2113791" cy="759269"/>
            </a:xfrm>
            <a:custGeom>
              <a:avLst/>
              <a:gdLst/>
              <a:ahLst/>
              <a:cxnLst/>
              <a:rect l="l" t="t" r="r" b="b"/>
              <a:pathLst>
                <a:path w="2113791" h="759269">
                  <a:moveTo>
                    <a:pt x="49196" y="0"/>
                  </a:moveTo>
                  <a:lnTo>
                    <a:pt x="2064595" y="0"/>
                  </a:lnTo>
                  <a:cubicBezTo>
                    <a:pt x="2091765" y="0"/>
                    <a:pt x="2113791" y="22026"/>
                    <a:pt x="2113791" y="49196"/>
                  </a:cubicBezTo>
                  <a:lnTo>
                    <a:pt x="2113791" y="710073"/>
                  </a:lnTo>
                  <a:cubicBezTo>
                    <a:pt x="2113791" y="737243"/>
                    <a:pt x="2091765" y="759269"/>
                    <a:pt x="2064595" y="759269"/>
                  </a:cubicBezTo>
                  <a:lnTo>
                    <a:pt x="49196" y="759269"/>
                  </a:lnTo>
                  <a:cubicBezTo>
                    <a:pt x="22026" y="759269"/>
                    <a:pt x="0" y="737243"/>
                    <a:pt x="0" y="710073"/>
                  </a:cubicBezTo>
                  <a:lnTo>
                    <a:pt x="0" y="49196"/>
                  </a:lnTo>
                  <a:cubicBezTo>
                    <a:pt x="0" y="22026"/>
                    <a:pt x="22026" y="0"/>
                    <a:pt x="49196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TextBox 13">
              <a:extLst>
                <a:ext uri="{FF2B5EF4-FFF2-40B4-BE49-F238E27FC236}">
                  <a16:creationId xmlns:a16="http://schemas.microsoft.com/office/drawing/2014/main" id="{58C1F6A5-CA8C-3976-752A-13E54F29DD7F}"/>
                </a:ext>
              </a:extLst>
            </p:cNvPr>
            <p:cNvSpPr txBox="1"/>
            <p:nvPr/>
          </p:nvSpPr>
          <p:spPr>
            <a:xfrm>
              <a:off x="0" y="-38100"/>
              <a:ext cx="2113791" cy="7973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TextBox 15">
            <a:extLst>
              <a:ext uri="{FF2B5EF4-FFF2-40B4-BE49-F238E27FC236}">
                <a16:creationId xmlns:a16="http://schemas.microsoft.com/office/drawing/2014/main" id="{7F2E78F4-F699-E094-7194-3E7EA72741A1}"/>
              </a:ext>
            </a:extLst>
          </p:cNvPr>
          <p:cNvSpPr txBox="1"/>
          <p:nvPr/>
        </p:nvSpPr>
        <p:spPr>
          <a:xfrm>
            <a:off x="13742992" y="657205"/>
            <a:ext cx="3298815" cy="1243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97"/>
              </a:lnSpc>
            </a:pPr>
            <a:r>
              <a:rPr lang="en-US" sz="8081" dirty="0">
                <a:solidFill>
                  <a:srgbClr val="FFFFFF"/>
                </a:solidFill>
                <a:latin typeface="Nunito Bold"/>
              </a:rPr>
              <a:t>Result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5A96021-2EAD-C855-8551-7F440179FE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970" y="4602856"/>
            <a:ext cx="8027393" cy="2189289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216CDA69-B62C-789A-3155-278126B66F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0070" y="6379879"/>
            <a:ext cx="7602011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88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7" r="-3757" b="-2974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91812" y="2631166"/>
            <a:ext cx="16923427" cy="6386108"/>
            <a:chOff x="0" y="0"/>
            <a:chExt cx="4982494" cy="14449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82494" cy="1444985"/>
            </a:xfrm>
            <a:custGeom>
              <a:avLst/>
              <a:gdLst/>
              <a:ahLst/>
              <a:cxnLst/>
              <a:rect l="l" t="t" r="r" b="b"/>
              <a:pathLst>
                <a:path w="4982494" h="1444985">
                  <a:moveTo>
                    <a:pt x="24327" y="0"/>
                  </a:moveTo>
                  <a:lnTo>
                    <a:pt x="4958168" y="0"/>
                  </a:lnTo>
                  <a:cubicBezTo>
                    <a:pt x="4964619" y="0"/>
                    <a:pt x="4970807" y="2563"/>
                    <a:pt x="4975369" y="7125"/>
                  </a:cubicBezTo>
                  <a:cubicBezTo>
                    <a:pt x="4979931" y="11687"/>
                    <a:pt x="4982494" y="17875"/>
                    <a:pt x="4982494" y="24327"/>
                  </a:cubicBezTo>
                  <a:lnTo>
                    <a:pt x="4982494" y="1420659"/>
                  </a:lnTo>
                  <a:cubicBezTo>
                    <a:pt x="4982494" y="1434094"/>
                    <a:pt x="4971603" y="1444985"/>
                    <a:pt x="4958168" y="1444985"/>
                  </a:cubicBezTo>
                  <a:lnTo>
                    <a:pt x="24327" y="1444985"/>
                  </a:lnTo>
                  <a:cubicBezTo>
                    <a:pt x="10891" y="1444985"/>
                    <a:pt x="0" y="1434094"/>
                    <a:pt x="0" y="1420659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982494" cy="1483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5382354">
            <a:off x="16566077" y="9192640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 rot="5382354">
            <a:off x="15413892" y="9190503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8954576" y="1381296"/>
            <a:ext cx="8651137" cy="205860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800224" y="4797680"/>
            <a:ext cx="14706600" cy="1430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zh-TW" altLang="en-US" sz="3002" dirty="0">
                <a:solidFill>
                  <a:srgbClr val="5E4E45"/>
                </a:solidFill>
                <a:latin typeface="Nunito"/>
              </a:rPr>
              <a:t>經參數調整過後，提升了</a:t>
            </a: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batch</a:t>
            </a:r>
            <a:r>
              <a:rPr lang="zh-TW" altLang="en-US" sz="3002" dirty="0">
                <a:solidFill>
                  <a:srgbClr val="5E4E45"/>
                </a:solidFill>
                <a:latin typeface="Nunito"/>
              </a:rPr>
              <a:t>、</a:t>
            </a:r>
            <a:r>
              <a:rPr lang="en-US" altLang="zh-TW" sz="3002" dirty="0" err="1">
                <a:solidFill>
                  <a:srgbClr val="5E4E45"/>
                </a:solidFill>
                <a:latin typeface="Nunito"/>
              </a:rPr>
              <a:t>imgz</a:t>
            </a:r>
            <a:r>
              <a:rPr lang="zh-TW" altLang="en-US" sz="3002" dirty="0">
                <a:solidFill>
                  <a:srgbClr val="5E4E45"/>
                </a:solidFill>
                <a:latin typeface="Nunito"/>
              </a:rPr>
              <a:t>並降低</a:t>
            </a: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lr0</a:t>
            </a:r>
            <a:r>
              <a:rPr lang="zh-TW" altLang="en-US" sz="3002" dirty="0">
                <a:solidFill>
                  <a:srgbClr val="5E4E45"/>
                </a:solidFill>
                <a:latin typeface="Nunito"/>
              </a:rPr>
              <a:t>，有效提升了</a:t>
            </a: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YOLOV8N</a:t>
            </a:r>
            <a:r>
              <a:rPr lang="zh-TW" altLang="en-US" sz="3002" dirty="0">
                <a:solidFill>
                  <a:srgbClr val="5E4E45"/>
                </a:solidFill>
                <a:latin typeface="Nunito"/>
              </a:rPr>
              <a:t>的各項結果。</a:t>
            </a:r>
            <a:endParaRPr lang="en-US" altLang="zh-TW" sz="3002" dirty="0">
              <a:solidFill>
                <a:srgbClr val="5E4E45"/>
              </a:solidFill>
              <a:latin typeface="Nunito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zh-TW" altLang="en-US" sz="3002" dirty="0">
                <a:solidFill>
                  <a:srgbClr val="5E4E45"/>
                </a:solidFill>
                <a:latin typeface="Nunito"/>
              </a:rPr>
              <a:t>但也發現由於硬體的限制，將參數進一步提升時會出現資源不足的問題。</a:t>
            </a:r>
            <a:endParaRPr lang="zh-TW" altLang="zh-TW" sz="3002" dirty="0">
              <a:solidFill>
                <a:srgbClr val="5E4E45"/>
              </a:solidFill>
              <a:latin typeface="Nunito"/>
            </a:endParaRPr>
          </a:p>
        </p:txBody>
      </p:sp>
      <p:grpSp>
        <p:nvGrpSpPr>
          <p:cNvPr id="14" name="Group 17">
            <a:extLst>
              <a:ext uri="{FF2B5EF4-FFF2-40B4-BE49-F238E27FC236}">
                <a16:creationId xmlns:a16="http://schemas.microsoft.com/office/drawing/2014/main" id="{770459D9-82B5-F925-1270-DA5F1CCD522D}"/>
              </a:ext>
            </a:extLst>
          </p:cNvPr>
          <p:cNvGrpSpPr/>
          <p:nvPr/>
        </p:nvGrpSpPr>
        <p:grpSpPr>
          <a:xfrm>
            <a:off x="5716243" y="700354"/>
            <a:ext cx="6874562" cy="1405906"/>
            <a:chOff x="0" y="0"/>
            <a:chExt cx="1736092" cy="315860"/>
          </a:xfrm>
        </p:grpSpPr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52D0D22A-4433-A75C-B572-B91FFCF4BEA7}"/>
                </a:ext>
              </a:extLst>
            </p:cNvPr>
            <p:cNvSpPr/>
            <p:nvPr/>
          </p:nvSpPr>
          <p:spPr>
            <a:xfrm>
              <a:off x="0" y="0"/>
              <a:ext cx="1736092" cy="315860"/>
            </a:xfrm>
            <a:custGeom>
              <a:avLst/>
              <a:gdLst/>
              <a:ahLst/>
              <a:cxnLst/>
              <a:rect l="l" t="t" r="r" b="b"/>
              <a:pathLst>
                <a:path w="1736092" h="315860">
                  <a:moveTo>
                    <a:pt x="27379" y="0"/>
                  </a:moveTo>
                  <a:lnTo>
                    <a:pt x="1708713" y="0"/>
                  </a:lnTo>
                  <a:cubicBezTo>
                    <a:pt x="1723834" y="0"/>
                    <a:pt x="1736092" y="12258"/>
                    <a:pt x="1736092" y="27379"/>
                  </a:cubicBezTo>
                  <a:lnTo>
                    <a:pt x="1736092" y="288481"/>
                  </a:lnTo>
                  <a:cubicBezTo>
                    <a:pt x="1736092" y="303602"/>
                    <a:pt x="1723834" y="315860"/>
                    <a:pt x="1708713" y="315860"/>
                  </a:cubicBezTo>
                  <a:lnTo>
                    <a:pt x="27379" y="315860"/>
                  </a:lnTo>
                  <a:cubicBezTo>
                    <a:pt x="12258" y="315860"/>
                    <a:pt x="0" y="303602"/>
                    <a:pt x="0" y="288481"/>
                  </a:cubicBezTo>
                  <a:lnTo>
                    <a:pt x="0" y="27379"/>
                  </a:lnTo>
                  <a:cubicBezTo>
                    <a:pt x="0" y="12258"/>
                    <a:pt x="12258" y="0"/>
                    <a:pt x="27379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6" name="TextBox 19">
              <a:extLst>
                <a:ext uri="{FF2B5EF4-FFF2-40B4-BE49-F238E27FC236}">
                  <a16:creationId xmlns:a16="http://schemas.microsoft.com/office/drawing/2014/main" id="{CD1F62CB-1E31-906C-025F-9367D09805A5}"/>
                </a:ext>
              </a:extLst>
            </p:cNvPr>
            <p:cNvSpPr txBox="1"/>
            <p:nvPr/>
          </p:nvSpPr>
          <p:spPr>
            <a:xfrm>
              <a:off x="0" y="-38100"/>
              <a:ext cx="1736092" cy="353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9">
            <a:extLst>
              <a:ext uri="{FF2B5EF4-FFF2-40B4-BE49-F238E27FC236}">
                <a16:creationId xmlns:a16="http://schemas.microsoft.com/office/drawing/2014/main" id="{28F501D6-ED65-75C8-4F3E-79B132C028E5}"/>
              </a:ext>
            </a:extLst>
          </p:cNvPr>
          <p:cNvSpPr txBox="1"/>
          <p:nvPr/>
        </p:nvSpPr>
        <p:spPr>
          <a:xfrm>
            <a:off x="6477000" y="1361440"/>
            <a:ext cx="6291052" cy="714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3"/>
              </a:lnSpc>
            </a:pPr>
            <a:r>
              <a:rPr lang="en-US" altLang="zh-TW" sz="8081" dirty="0">
                <a:solidFill>
                  <a:srgbClr val="FFFFFF"/>
                </a:solidFill>
                <a:latin typeface="Nunito Bold"/>
              </a:rPr>
              <a:t>Conclusion</a:t>
            </a:r>
            <a:endParaRPr lang="en-US" sz="8081" dirty="0">
              <a:solidFill>
                <a:srgbClr val="FFFFFF"/>
              </a:solidFill>
              <a:latin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3163809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57" r="-3757" b="-2974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362987" y="1226594"/>
            <a:ext cx="15562027" cy="7689151"/>
            <a:chOff x="0" y="-38100"/>
            <a:chExt cx="4098641" cy="20251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98641" cy="1987026"/>
            </a:xfrm>
            <a:custGeom>
              <a:avLst/>
              <a:gdLst/>
              <a:ahLst/>
              <a:cxnLst/>
              <a:rect l="l" t="t" r="r" b="b"/>
              <a:pathLst>
                <a:path w="4098641" h="1987026">
                  <a:moveTo>
                    <a:pt x="25372" y="0"/>
                  </a:moveTo>
                  <a:lnTo>
                    <a:pt x="4073269" y="0"/>
                  </a:lnTo>
                  <a:cubicBezTo>
                    <a:pt x="4087282" y="0"/>
                    <a:pt x="4098641" y="11359"/>
                    <a:pt x="4098641" y="25372"/>
                  </a:cubicBezTo>
                  <a:lnTo>
                    <a:pt x="4098641" y="1961654"/>
                  </a:lnTo>
                  <a:cubicBezTo>
                    <a:pt x="4098641" y="1975667"/>
                    <a:pt x="4087282" y="1987026"/>
                    <a:pt x="4073269" y="1987026"/>
                  </a:cubicBezTo>
                  <a:lnTo>
                    <a:pt x="25372" y="1987026"/>
                  </a:lnTo>
                  <a:cubicBezTo>
                    <a:pt x="11359" y="1987026"/>
                    <a:pt x="0" y="1975667"/>
                    <a:pt x="0" y="1961654"/>
                  </a:cubicBezTo>
                  <a:lnTo>
                    <a:pt x="0" y="25372"/>
                  </a:lnTo>
                  <a:cubicBezTo>
                    <a:pt x="0" y="11359"/>
                    <a:pt x="11359" y="0"/>
                    <a:pt x="25372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098641" cy="20251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5373066">
            <a:off x="9409959" y="9051298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 rot="5373066">
            <a:off x="8257772" y="9052274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4201188" y="4372291"/>
            <a:ext cx="10200612" cy="1736611"/>
            <a:chOff x="0" y="0"/>
            <a:chExt cx="2605306" cy="45737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05306" cy="457379"/>
            </a:xfrm>
            <a:custGeom>
              <a:avLst/>
              <a:gdLst/>
              <a:ahLst/>
              <a:cxnLst/>
              <a:rect l="l" t="t" r="r" b="b"/>
              <a:pathLst>
                <a:path w="2605306" h="457379">
                  <a:moveTo>
                    <a:pt x="39915" y="0"/>
                  </a:moveTo>
                  <a:lnTo>
                    <a:pt x="2565391" y="0"/>
                  </a:lnTo>
                  <a:cubicBezTo>
                    <a:pt x="2587436" y="0"/>
                    <a:pt x="2605306" y="17870"/>
                    <a:pt x="2605306" y="39915"/>
                  </a:cubicBezTo>
                  <a:lnTo>
                    <a:pt x="2605306" y="417464"/>
                  </a:lnTo>
                  <a:cubicBezTo>
                    <a:pt x="2605306" y="439509"/>
                    <a:pt x="2587436" y="457379"/>
                    <a:pt x="2565391" y="457379"/>
                  </a:cubicBezTo>
                  <a:lnTo>
                    <a:pt x="39915" y="457379"/>
                  </a:lnTo>
                  <a:cubicBezTo>
                    <a:pt x="17870" y="457379"/>
                    <a:pt x="0" y="439509"/>
                    <a:pt x="0" y="417464"/>
                  </a:cubicBezTo>
                  <a:lnTo>
                    <a:pt x="0" y="39915"/>
                  </a:lnTo>
                  <a:cubicBezTo>
                    <a:pt x="0" y="17870"/>
                    <a:pt x="17870" y="0"/>
                    <a:pt x="39915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605306" cy="4954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030296" y="4541718"/>
            <a:ext cx="9018416" cy="1397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313"/>
              </a:lnSpc>
            </a:pPr>
            <a:r>
              <a:rPr lang="en-US" altLang="zh-TW" sz="8081" dirty="0">
                <a:solidFill>
                  <a:srgbClr val="FFFFFF"/>
                </a:solidFill>
                <a:latin typeface="Nunito Bold"/>
              </a:rPr>
              <a:t>YOLOV8l </a:t>
            </a:r>
            <a:r>
              <a:rPr lang="en-US" altLang="zh-TW" sz="3200" dirty="0">
                <a:solidFill>
                  <a:srgbClr val="FFFFFF"/>
                </a:solidFill>
                <a:latin typeface="Nunito Bold"/>
              </a:rPr>
              <a:t>(</a:t>
            </a:r>
            <a:r>
              <a:rPr lang="zh-TW" altLang="zh-TW" sz="3200" dirty="0">
                <a:solidFill>
                  <a:srgbClr val="FFFFFF"/>
                </a:solidFill>
                <a:latin typeface="Nunito Bold"/>
              </a:rPr>
              <a:t>進行</a:t>
            </a:r>
            <a:r>
              <a:rPr lang="en-US" altLang="zh-TW" sz="3200" dirty="0">
                <a:solidFill>
                  <a:srgbClr val="FFFFFF"/>
                </a:solidFill>
                <a:latin typeface="Nunito Bold"/>
              </a:rPr>
              <a:t>Augmentation)</a:t>
            </a:r>
            <a:endParaRPr lang="en-US" sz="3200" dirty="0">
              <a:solidFill>
                <a:srgbClr val="FFFFFF"/>
              </a:solidFill>
              <a:latin typeface="Nunito Bold"/>
            </a:endParaRP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F71AEA68-9DDB-0C7F-C180-7CBE44AA6290}"/>
              </a:ext>
            </a:extLst>
          </p:cNvPr>
          <p:cNvSpPr txBox="1"/>
          <p:nvPr/>
        </p:nvSpPr>
        <p:spPr>
          <a:xfrm>
            <a:off x="14863307" y="8648700"/>
            <a:ext cx="1828800" cy="2240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313"/>
              </a:lnSpc>
            </a:pPr>
            <a:r>
              <a:rPr lang="en-US" sz="30000" dirty="0">
                <a:solidFill>
                  <a:srgbClr val="5E4E45"/>
                </a:solidFill>
                <a:latin typeface="Nunito Bold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4740438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7" r="-3757" b="-2974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91812" y="2631166"/>
            <a:ext cx="16923427" cy="6703334"/>
            <a:chOff x="0" y="0"/>
            <a:chExt cx="4982494" cy="14449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82494" cy="1444985"/>
            </a:xfrm>
            <a:custGeom>
              <a:avLst/>
              <a:gdLst/>
              <a:ahLst/>
              <a:cxnLst/>
              <a:rect l="l" t="t" r="r" b="b"/>
              <a:pathLst>
                <a:path w="4982494" h="1444985">
                  <a:moveTo>
                    <a:pt x="24327" y="0"/>
                  </a:moveTo>
                  <a:lnTo>
                    <a:pt x="4958168" y="0"/>
                  </a:lnTo>
                  <a:cubicBezTo>
                    <a:pt x="4964619" y="0"/>
                    <a:pt x="4970807" y="2563"/>
                    <a:pt x="4975369" y="7125"/>
                  </a:cubicBezTo>
                  <a:cubicBezTo>
                    <a:pt x="4979931" y="11687"/>
                    <a:pt x="4982494" y="17875"/>
                    <a:pt x="4982494" y="24327"/>
                  </a:cubicBezTo>
                  <a:lnTo>
                    <a:pt x="4982494" y="1420659"/>
                  </a:lnTo>
                  <a:cubicBezTo>
                    <a:pt x="4982494" y="1434094"/>
                    <a:pt x="4971603" y="1444985"/>
                    <a:pt x="4958168" y="1444985"/>
                  </a:cubicBezTo>
                  <a:lnTo>
                    <a:pt x="24327" y="1444985"/>
                  </a:lnTo>
                  <a:cubicBezTo>
                    <a:pt x="10891" y="1444985"/>
                    <a:pt x="0" y="1434094"/>
                    <a:pt x="0" y="1420659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982494" cy="1483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5382354">
            <a:off x="16566077" y="9192640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 rot="5382354">
            <a:off x="15413892" y="9190503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8954576" y="1381296"/>
            <a:ext cx="8651137" cy="205860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962786" y="3213628"/>
            <a:ext cx="16381478" cy="1325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和前面使用的</a:t>
            </a: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YOLOV8n </a:t>
            </a: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相比，</a:t>
            </a: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YOLOV8l</a:t>
            </a: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為較大的模型能提供較高的精確度，但訓練速度也相對較慢。</a:t>
            </a:r>
          </a:p>
        </p:txBody>
      </p:sp>
      <p:grpSp>
        <p:nvGrpSpPr>
          <p:cNvPr id="14" name="Group 17">
            <a:extLst>
              <a:ext uri="{FF2B5EF4-FFF2-40B4-BE49-F238E27FC236}">
                <a16:creationId xmlns:a16="http://schemas.microsoft.com/office/drawing/2014/main" id="{770459D9-82B5-F925-1270-DA5F1CCD522D}"/>
              </a:ext>
            </a:extLst>
          </p:cNvPr>
          <p:cNvGrpSpPr/>
          <p:nvPr/>
        </p:nvGrpSpPr>
        <p:grpSpPr>
          <a:xfrm>
            <a:off x="10982325" y="1601203"/>
            <a:ext cx="6874562" cy="1405906"/>
            <a:chOff x="0" y="0"/>
            <a:chExt cx="1736092" cy="315860"/>
          </a:xfrm>
        </p:grpSpPr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52D0D22A-4433-A75C-B572-B91FFCF4BEA7}"/>
                </a:ext>
              </a:extLst>
            </p:cNvPr>
            <p:cNvSpPr/>
            <p:nvPr/>
          </p:nvSpPr>
          <p:spPr>
            <a:xfrm>
              <a:off x="0" y="0"/>
              <a:ext cx="1736092" cy="315860"/>
            </a:xfrm>
            <a:custGeom>
              <a:avLst/>
              <a:gdLst/>
              <a:ahLst/>
              <a:cxnLst/>
              <a:rect l="l" t="t" r="r" b="b"/>
              <a:pathLst>
                <a:path w="1736092" h="315860">
                  <a:moveTo>
                    <a:pt x="27379" y="0"/>
                  </a:moveTo>
                  <a:lnTo>
                    <a:pt x="1708713" y="0"/>
                  </a:lnTo>
                  <a:cubicBezTo>
                    <a:pt x="1723834" y="0"/>
                    <a:pt x="1736092" y="12258"/>
                    <a:pt x="1736092" y="27379"/>
                  </a:cubicBezTo>
                  <a:lnTo>
                    <a:pt x="1736092" y="288481"/>
                  </a:lnTo>
                  <a:cubicBezTo>
                    <a:pt x="1736092" y="303602"/>
                    <a:pt x="1723834" y="315860"/>
                    <a:pt x="1708713" y="315860"/>
                  </a:cubicBezTo>
                  <a:lnTo>
                    <a:pt x="27379" y="315860"/>
                  </a:lnTo>
                  <a:cubicBezTo>
                    <a:pt x="12258" y="315860"/>
                    <a:pt x="0" y="303602"/>
                    <a:pt x="0" y="288481"/>
                  </a:cubicBezTo>
                  <a:lnTo>
                    <a:pt x="0" y="27379"/>
                  </a:lnTo>
                  <a:cubicBezTo>
                    <a:pt x="0" y="12258"/>
                    <a:pt x="12258" y="0"/>
                    <a:pt x="27379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TextBox 19">
              <a:extLst>
                <a:ext uri="{FF2B5EF4-FFF2-40B4-BE49-F238E27FC236}">
                  <a16:creationId xmlns:a16="http://schemas.microsoft.com/office/drawing/2014/main" id="{CD1F62CB-1E31-906C-025F-9367D09805A5}"/>
                </a:ext>
              </a:extLst>
            </p:cNvPr>
            <p:cNvSpPr txBox="1"/>
            <p:nvPr/>
          </p:nvSpPr>
          <p:spPr>
            <a:xfrm>
              <a:off x="0" y="-38100"/>
              <a:ext cx="1736092" cy="353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9">
            <a:extLst>
              <a:ext uri="{FF2B5EF4-FFF2-40B4-BE49-F238E27FC236}">
                <a16:creationId xmlns:a16="http://schemas.microsoft.com/office/drawing/2014/main" id="{28F501D6-ED65-75C8-4F3E-79B132C028E5}"/>
              </a:ext>
            </a:extLst>
          </p:cNvPr>
          <p:cNvSpPr txBox="1"/>
          <p:nvPr/>
        </p:nvSpPr>
        <p:spPr>
          <a:xfrm>
            <a:off x="11598829" y="2247900"/>
            <a:ext cx="6291052" cy="714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3"/>
              </a:lnSpc>
            </a:pPr>
            <a:r>
              <a:rPr lang="en-US" sz="8081" dirty="0">
                <a:solidFill>
                  <a:srgbClr val="FFFFFF"/>
                </a:solidFill>
                <a:latin typeface="Nunito Bold"/>
              </a:rPr>
              <a:t>Adjustment</a:t>
            </a:r>
          </a:p>
        </p:txBody>
      </p:sp>
      <p:pic>
        <p:nvPicPr>
          <p:cNvPr id="8" name="圖片 7" descr="一張含有 文字, 螢幕擷取畫面, 數字, 字型 的圖片&#10;&#10;自動產生的描述">
            <a:extLst>
              <a:ext uri="{FF2B5EF4-FFF2-40B4-BE49-F238E27FC236}">
                <a16:creationId xmlns:a16="http://schemas.microsoft.com/office/drawing/2014/main" id="{38C25C4C-7419-072C-0E41-652755449F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4806" y="4899514"/>
            <a:ext cx="11734800" cy="3955868"/>
          </a:xfrm>
          <a:prstGeom prst="rect">
            <a:avLst/>
          </a:prstGeom>
          <a:ln w="28575">
            <a:solidFill>
              <a:srgbClr val="5E4E45"/>
            </a:solidFill>
          </a:ln>
        </p:spPr>
      </p:pic>
    </p:spTree>
    <p:extLst>
      <p:ext uri="{BB962C8B-B14F-4D97-AF65-F5344CB8AC3E}">
        <p14:creationId xmlns:p14="http://schemas.microsoft.com/office/powerpoint/2010/main" val="20287285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57" r="-3757" b="-2974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773976" y="4152900"/>
            <a:ext cx="9309228" cy="5149960"/>
            <a:chOff x="0" y="-38100"/>
            <a:chExt cx="2667644" cy="1277950"/>
          </a:xfrm>
        </p:grpSpPr>
        <p:sp>
          <p:nvSpPr>
            <p:cNvPr id="4" name="Freeform 4"/>
            <p:cNvSpPr/>
            <p:nvPr/>
          </p:nvSpPr>
          <p:spPr>
            <a:xfrm>
              <a:off x="22712" y="0"/>
              <a:ext cx="2644932" cy="1239850"/>
            </a:xfrm>
            <a:custGeom>
              <a:avLst/>
              <a:gdLst/>
              <a:ahLst/>
              <a:cxnLst/>
              <a:rect l="l" t="t" r="r" b="b"/>
              <a:pathLst>
                <a:path w="2644932" h="1239850">
                  <a:moveTo>
                    <a:pt x="45826" y="0"/>
                  </a:moveTo>
                  <a:lnTo>
                    <a:pt x="2599105" y="0"/>
                  </a:lnTo>
                  <a:cubicBezTo>
                    <a:pt x="2611259" y="0"/>
                    <a:pt x="2622915" y="4828"/>
                    <a:pt x="2631510" y="13422"/>
                  </a:cubicBezTo>
                  <a:cubicBezTo>
                    <a:pt x="2640104" y="22016"/>
                    <a:pt x="2644932" y="33673"/>
                    <a:pt x="2644932" y="45826"/>
                  </a:cubicBezTo>
                  <a:lnTo>
                    <a:pt x="2644932" y="1194024"/>
                  </a:lnTo>
                  <a:cubicBezTo>
                    <a:pt x="2644932" y="1206178"/>
                    <a:pt x="2640104" y="1217834"/>
                    <a:pt x="2631510" y="1226428"/>
                  </a:cubicBezTo>
                  <a:cubicBezTo>
                    <a:pt x="2622915" y="1235022"/>
                    <a:pt x="2611259" y="1239850"/>
                    <a:pt x="2599105" y="1239850"/>
                  </a:cubicBezTo>
                  <a:lnTo>
                    <a:pt x="45826" y="1239850"/>
                  </a:lnTo>
                  <a:cubicBezTo>
                    <a:pt x="33673" y="1239850"/>
                    <a:pt x="22016" y="1235022"/>
                    <a:pt x="13422" y="1226428"/>
                  </a:cubicBezTo>
                  <a:cubicBezTo>
                    <a:pt x="4828" y="1217834"/>
                    <a:pt x="0" y="1206178"/>
                    <a:pt x="0" y="1194024"/>
                  </a:cubicBezTo>
                  <a:lnTo>
                    <a:pt x="0" y="45826"/>
                  </a:lnTo>
                  <a:cubicBezTo>
                    <a:pt x="0" y="33673"/>
                    <a:pt x="4828" y="22016"/>
                    <a:pt x="13422" y="13422"/>
                  </a:cubicBezTo>
                  <a:cubicBezTo>
                    <a:pt x="22016" y="4828"/>
                    <a:pt x="33673" y="0"/>
                    <a:pt x="4582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644932" cy="1277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40067" y="3462369"/>
            <a:ext cx="8133909" cy="3890931"/>
            <a:chOff x="0" y="0"/>
            <a:chExt cx="2644932" cy="12398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44932" cy="1239850"/>
            </a:xfrm>
            <a:custGeom>
              <a:avLst/>
              <a:gdLst/>
              <a:ahLst/>
              <a:cxnLst/>
              <a:rect l="l" t="t" r="r" b="b"/>
              <a:pathLst>
                <a:path w="2644932" h="1239850">
                  <a:moveTo>
                    <a:pt x="45826" y="0"/>
                  </a:moveTo>
                  <a:lnTo>
                    <a:pt x="2599105" y="0"/>
                  </a:lnTo>
                  <a:cubicBezTo>
                    <a:pt x="2611259" y="0"/>
                    <a:pt x="2622915" y="4828"/>
                    <a:pt x="2631510" y="13422"/>
                  </a:cubicBezTo>
                  <a:cubicBezTo>
                    <a:pt x="2640104" y="22016"/>
                    <a:pt x="2644932" y="33673"/>
                    <a:pt x="2644932" y="45826"/>
                  </a:cubicBezTo>
                  <a:lnTo>
                    <a:pt x="2644932" y="1194024"/>
                  </a:lnTo>
                  <a:cubicBezTo>
                    <a:pt x="2644932" y="1206178"/>
                    <a:pt x="2640104" y="1217834"/>
                    <a:pt x="2631510" y="1226428"/>
                  </a:cubicBezTo>
                  <a:cubicBezTo>
                    <a:pt x="2622915" y="1235022"/>
                    <a:pt x="2611259" y="1239850"/>
                    <a:pt x="2599105" y="1239850"/>
                  </a:cubicBezTo>
                  <a:lnTo>
                    <a:pt x="45826" y="1239850"/>
                  </a:lnTo>
                  <a:cubicBezTo>
                    <a:pt x="33673" y="1239850"/>
                    <a:pt x="22016" y="1235022"/>
                    <a:pt x="13422" y="1226428"/>
                  </a:cubicBezTo>
                  <a:cubicBezTo>
                    <a:pt x="4828" y="1217834"/>
                    <a:pt x="0" y="1206178"/>
                    <a:pt x="0" y="1194024"/>
                  </a:cubicBezTo>
                  <a:lnTo>
                    <a:pt x="0" y="45826"/>
                  </a:lnTo>
                  <a:cubicBezTo>
                    <a:pt x="0" y="33673"/>
                    <a:pt x="4828" y="22016"/>
                    <a:pt x="13422" y="13422"/>
                  </a:cubicBezTo>
                  <a:cubicBezTo>
                    <a:pt x="22016" y="4828"/>
                    <a:pt x="33673" y="0"/>
                    <a:pt x="4582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644932" cy="1277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382354">
            <a:off x="16566077" y="9192640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5382354">
            <a:off x="15413892" y="9190503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2954000" y="557888"/>
            <a:ext cx="4876801" cy="1367819"/>
            <a:chOff x="0" y="0"/>
            <a:chExt cx="2113791" cy="75926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13791" cy="759269"/>
            </a:xfrm>
            <a:custGeom>
              <a:avLst/>
              <a:gdLst/>
              <a:ahLst/>
              <a:cxnLst/>
              <a:rect l="l" t="t" r="r" b="b"/>
              <a:pathLst>
                <a:path w="2113791" h="759269">
                  <a:moveTo>
                    <a:pt x="49196" y="0"/>
                  </a:moveTo>
                  <a:lnTo>
                    <a:pt x="2064595" y="0"/>
                  </a:lnTo>
                  <a:cubicBezTo>
                    <a:pt x="2091765" y="0"/>
                    <a:pt x="2113791" y="22026"/>
                    <a:pt x="2113791" y="49196"/>
                  </a:cubicBezTo>
                  <a:lnTo>
                    <a:pt x="2113791" y="710073"/>
                  </a:lnTo>
                  <a:cubicBezTo>
                    <a:pt x="2113791" y="737243"/>
                    <a:pt x="2091765" y="759269"/>
                    <a:pt x="2064595" y="759269"/>
                  </a:cubicBezTo>
                  <a:lnTo>
                    <a:pt x="49196" y="759269"/>
                  </a:lnTo>
                  <a:cubicBezTo>
                    <a:pt x="22026" y="759269"/>
                    <a:pt x="0" y="737243"/>
                    <a:pt x="0" y="710073"/>
                  </a:cubicBezTo>
                  <a:lnTo>
                    <a:pt x="0" y="49196"/>
                  </a:lnTo>
                  <a:cubicBezTo>
                    <a:pt x="0" y="22026"/>
                    <a:pt x="22026" y="0"/>
                    <a:pt x="49196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113791" cy="7973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4097000" y="689781"/>
            <a:ext cx="8250349" cy="124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97"/>
              </a:lnSpc>
            </a:pPr>
            <a:r>
              <a:rPr lang="en-US" altLang="zh-TW" sz="8081" dirty="0">
                <a:solidFill>
                  <a:srgbClr val="FFFFFF"/>
                </a:solidFill>
                <a:latin typeface="Nunito Bold"/>
              </a:rPr>
              <a:t>Train</a:t>
            </a:r>
            <a:endParaRPr lang="en-US" sz="8081" dirty="0">
              <a:solidFill>
                <a:srgbClr val="FFFFFF"/>
              </a:solidFill>
              <a:latin typeface="Nunito 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330664" y="2747632"/>
            <a:ext cx="5476297" cy="1081289"/>
            <a:chOff x="0" y="0"/>
            <a:chExt cx="1681122" cy="33193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81122" cy="331936"/>
            </a:xfrm>
            <a:custGeom>
              <a:avLst/>
              <a:gdLst/>
              <a:ahLst/>
              <a:cxnLst/>
              <a:rect l="l" t="t" r="r" b="b"/>
              <a:pathLst>
                <a:path w="1681122" h="331936">
                  <a:moveTo>
                    <a:pt x="72099" y="0"/>
                  </a:moveTo>
                  <a:lnTo>
                    <a:pt x="1609022" y="0"/>
                  </a:lnTo>
                  <a:cubicBezTo>
                    <a:pt x="1648842" y="0"/>
                    <a:pt x="1681122" y="32280"/>
                    <a:pt x="1681122" y="72099"/>
                  </a:cubicBezTo>
                  <a:lnTo>
                    <a:pt x="1681122" y="259836"/>
                  </a:lnTo>
                  <a:cubicBezTo>
                    <a:pt x="1681122" y="278958"/>
                    <a:pt x="1673526" y="297297"/>
                    <a:pt x="1660004" y="310818"/>
                  </a:cubicBezTo>
                  <a:cubicBezTo>
                    <a:pt x="1646483" y="324340"/>
                    <a:pt x="1628144" y="331936"/>
                    <a:pt x="1609022" y="331936"/>
                  </a:cubicBezTo>
                  <a:lnTo>
                    <a:pt x="72099" y="331936"/>
                  </a:lnTo>
                  <a:cubicBezTo>
                    <a:pt x="52977" y="331936"/>
                    <a:pt x="34639" y="324340"/>
                    <a:pt x="21117" y="310818"/>
                  </a:cubicBezTo>
                  <a:cubicBezTo>
                    <a:pt x="7596" y="297297"/>
                    <a:pt x="0" y="278958"/>
                    <a:pt x="0" y="259836"/>
                  </a:cubicBezTo>
                  <a:lnTo>
                    <a:pt x="0" y="72099"/>
                  </a:lnTo>
                  <a:cubicBezTo>
                    <a:pt x="0" y="32280"/>
                    <a:pt x="32280" y="0"/>
                    <a:pt x="72099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681122" cy="370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541092" y="3032629"/>
            <a:ext cx="3640614" cy="511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TW" altLang="zh-TW" sz="3002" dirty="0">
                <a:solidFill>
                  <a:srgbClr val="FFFFFF"/>
                </a:solidFill>
                <a:latin typeface="Nunito"/>
              </a:rPr>
              <a:t>訓練後模型評估</a:t>
            </a: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1D57BFAC-2853-CF3A-52F7-D8864C7055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72700" y="4751478"/>
            <a:ext cx="8858100" cy="4422246"/>
          </a:xfrm>
          <a:prstGeom prst="rect">
            <a:avLst/>
          </a:prstGeom>
          <a:noFill/>
          <a:ln w="28575">
            <a:solidFill>
              <a:srgbClr val="5E4E45"/>
            </a:solidFill>
          </a:ln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A87938ED-2C3F-B978-0A36-6883830C3BC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3"/>
          <a:stretch/>
        </p:blipFill>
        <p:spPr>
          <a:xfrm>
            <a:off x="809872" y="4287466"/>
            <a:ext cx="7790959" cy="2380034"/>
          </a:xfrm>
          <a:prstGeom prst="rect">
            <a:avLst/>
          </a:prstGeom>
          <a:ln w="28575">
            <a:solidFill>
              <a:srgbClr val="5E4E45"/>
            </a:solidFill>
          </a:ln>
        </p:spPr>
      </p:pic>
      <p:grpSp>
        <p:nvGrpSpPr>
          <p:cNvPr id="21" name="Group 21"/>
          <p:cNvGrpSpPr/>
          <p:nvPr/>
        </p:nvGrpSpPr>
        <p:grpSpPr>
          <a:xfrm>
            <a:off x="12745877" y="3397807"/>
            <a:ext cx="5476297" cy="1215779"/>
            <a:chOff x="0" y="-38100"/>
            <a:chExt cx="1681122" cy="373222"/>
          </a:xfrm>
        </p:grpSpPr>
        <p:sp>
          <p:nvSpPr>
            <p:cNvPr id="22" name="Freeform 22"/>
            <p:cNvSpPr/>
            <p:nvPr/>
          </p:nvSpPr>
          <p:spPr>
            <a:xfrm>
              <a:off x="0" y="3186"/>
              <a:ext cx="1681122" cy="331936"/>
            </a:xfrm>
            <a:custGeom>
              <a:avLst/>
              <a:gdLst/>
              <a:ahLst/>
              <a:cxnLst/>
              <a:rect l="l" t="t" r="r" b="b"/>
              <a:pathLst>
                <a:path w="1681122" h="331936">
                  <a:moveTo>
                    <a:pt x="72099" y="0"/>
                  </a:moveTo>
                  <a:lnTo>
                    <a:pt x="1609022" y="0"/>
                  </a:lnTo>
                  <a:cubicBezTo>
                    <a:pt x="1648842" y="0"/>
                    <a:pt x="1681122" y="32280"/>
                    <a:pt x="1681122" y="72099"/>
                  </a:cubicBezTo>
                  <a:lnTo>
                    <a:pt x="1681122" y="259836"/>
                  </a:lnTo>
                  <a:cubicBezTo>
                    <a:pt x="1681122" y="278958"/>
                    <a:pt x="1673526" y="297297"/>
                    <a:pt x="1660004" y="310818"/>
                  </a:cubicBezTo>
                  <a:cubicBezTo>
                    <a:pt x="1646483" y="324340"/>
                    <a:pt x="1628144" y="331936"/>
                    <a:pt x="1609022" y="331936"/>
                  </a:cubicBezTo>
                  <a:lnTo>
                    <a:pt x="72099" y="331936"/>
                  </a:lnTo>
                  <a:cubicBezTo>
                    <a:pt x="52977" y="331936"/>
                    <a:pt x="34639" y="324340"/>
                    <a:pt x="21117" y="310818"/>
                  </a:cubicBezTo>
                  <a:cubicBezTo>
                    <a:pt x="7596" y="297297"/>
                    <a:pt x="0" y="278958"/>
                    <a:pt x="0" y="259836"/>
                  </a:cubicBezTo>
                  <a:lnTo>
                    <a:pt x="0" y="72099"/>
                  </a:lnTo>
                  <a:cubicBezTo>
                    <a:pt x="0" y="32280"/>
                    <a:pt x="32280" y="0"/>
                    <a:pt x="72099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681122" cy="370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4636321" y="3817294"/>
            <a:ext cx="2175409" cy="5112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TW" altLang="zh-TW" sz="3002" dirty="0">
                <a:solidFill>
                  <a:srgbClr val="FFFFFF"/>
                </a:solidFill>
                <a:latin typeface="Nunito"/>
              </a:rPr>
              <a:t>訓練過程</a:t>
            </a:r>
          </a:p>
        </p:txBody>
      </p:sp>
    </p:spTree>
    <p:extLst>
      <p:ext uri="{BB962C8B-B14F-4D97-AF65-F5344CB8AC3E}">
        <p14:creationId xmlns:p14="http://schemas.microsoft.com/office/powerpoint/2010/main" val="1466353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57" r="-3757" b="-2974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362987" y="1371255"/>
            <a:ext cx="15562027" cy="7544490"/>
            <a:chOff x="0" y="0"/>
            <a:chExt cx="4098641" cy="19870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98641" cy="1987026"/>
            </a:xfrm>
            <a:custGeom>
              <a:avLst/>
              <a:gdLst/>
              <a:ahLst/>
              <a:cxnLst/>
              <a:rect l="l" t="t" r="r" b="b"/>
              <a:pathLst>
                <a:path w="4098641" h="1987026">
                  <a:moveTo>
                    <a:pt x="25372" y="0"/>
                  </a:moveTo>
                  <a:lnTo>
                    <a:pt x="4073269" y="0"/>
                  </a:lnTo>
                  <a:cubicBezTo>
                    <a:pt x="4087282" y="0"/>
                    <a:pt x="4098641" y="11359"/>
                    <a:pt x="4098641" y="25372"/>
                  </a:cubicBezTo>
                  <a:lnTo>
                    <a:pt x="4098641" y="1961654"/>
                  </a:lnTo>
                  <a:cubicBezTo>
                    <a:pt x="4098641" y="1975667"/>
                    <a:pt x="4087282" y="1987026"/>
                    <a:pt x="4073269" y="1987026"/>
                  </a:cubicBezTo>
                  <a:lnTo>
                    <a:pt x="25372" y="1987026"/>
                  </a:lnTo>
                  <a:cubicBezTo>
                    <a:pt x="11359" y="1987026"/>
                    <a:pt x="0" y="1975667"/>
                    <a:pt x="0" y="1961654"/>
                  </a:cubicBezTo>
                  <a:lnTo>
                    <a:pt x="0" y="25372"/>
                  </a:lnTo>
                  <a:cubicBezTo>
                    <a:pt x="0" y="11359"/>
                    <a:pt x="11359" y="0"/>
                    <a:pt x="25372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098641" cy="20251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5373066">
            <a:off x="9409959" y="9051298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 rot="5373066">
            <a:off x="8257772" y="9052274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4201188" y="4372291"/>
            <a:ext cx="9892021" cy="1736611"/>
            <a:chOff x="0" y="0"/>
            <a:chExt cx="2605306" cy="45737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05306" cy="457379"/>
            </a:xfrm>
            <a:custGeom>
              <a:avLst/>
              <a:gdLst/>
              <a:ahLst/>
              <a:cxnLst/>
              <a:rect l="l" t="t" r="r" b="b"/>
              <a:pathLst>
                <a:path w="2605306" h="457379">
                  <a:moveTo>
                    <a:pt x="39915" y="0"/>
                  </a:moveTo>
                  <a:lnTo>
                    <a:pt x="2565391" y="0"/>
                  </a:lnTo>
                  <a:cubicBezTo>
                    <a:pt x="2587436" y="0"/>
                    <a:pt x="2605306" y="17870"/>
                    <a:pt x="2605306" y="39915"/>
                  </a:cubicBezTo>
                  <a:lnTo>
                    <a:pt x="2605306" y="417464"/>
                  </a:lnTo>
                  <a:cubicBezTo>
                    <a:pt x="2605306" y="439509"/>
                    <a:pt x="2587436" y="457379"/>
                    <a:pt x="2565391" y="457379"/>
                  </a:cubicBezTo>
                  <a:lnTo>
                    <a:pt x="39915" y="457379"/>
                  </a:lnTo>
                  <a:cubicBezTo>
                    <a:pt x="17870" y="457379"/>
                    <a:pt x="0" y="439509"/>
                    <a:pt x="0" y="417464"/>
                  </a:cubicBezTo>
                  <a:lnTo>
                    <a:pt x="0" y="39915"/>
                  </a:lnTo>
                  <a:cubicBezTo>
                    <a:pt x="0" y="17870"/>
                    <a:pt x="17870" y="0"/>
                    <a:pt x="39915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605306" cy="4954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230984" y="4541718"/>
            <a:ext cx="8250349" cy="1397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13"/>
              </a:lnSpc>
            </a:pPr>
            <a:r>
              <a:rPr lang="en-US" altLang="zh-TW" sz="8081" dirty="0">
                <a:solidFill>
                  <a:srgbClr val="FFFFFF"/>
                </a:solidFill>
                <a:latin typeface="Nunito Bold"/>
              </a:rPr>
              <a:t>YOLOV8N </a:t>
            </a:r>
            <a:r>
              <a:rPr lang="en-US" altLang="zh-TW" sz="3200" dirty="0">
                <a:solidFill>
                  <a:srgbClr val="FFFFFF"/>
                </a:solidFill>
                <a:latin typeface="Nunito Bold"/>
              </a:rPr>
              <a:t>(</a:t>
            </a:r>
            <a:r>
              <a:rPr lang="zh-TW" altLang="en-US" sz="3200" dirty="0">
                <a:solidFill>
                  <a:srgbClr val="FFFFFF"/>
                </a:solidFill>
                <a:latin typeface="Nunito Bold"/>
              </a:rPr>
              <a:t>使用原始</a:t>
            </a:r>
            <a:r>
              <a:rPr lang="zh-TW" altLang="zh-TW" sz="3200" dirty="0">
                <a:solidFill>
                  <a:srgbClr val="FFFFFF"/>
                </a:solidFill>
                <a:latin typeface="Nunito Bold"/>
              </a:rPr>
              <a:t>資料</a:t>
            </a:r>
            <a:r>
              <a:rPr lang="en-US" altLang="zh-TW" sz="3200" dirty="0">
                <a:solidFill>
                  <a:srgbClr val="FFFFFF"/>
                </a:solidFill>
                <a:latin typeface="Nunito Bold"/>
              </a:rPr>
              <a:t>)</a:t>
            </a:r>
            <a:endParaRPr lang="en-US" sz="3200" dirty="0">
              <a:solidFill>
                <a:srgbClr val="FFFFFF"/>
              </a:solidFill>
              <a:latin typeface="Nunito Bold"/>
            </a:endParaRP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3911C2CF-96A6-F663-31B4-C9CF21077D9F}"/>
              </a:ext>
            </a:extLst>
          </p:cNvPr>
          <p:cNvSpPr txBox="1"/>
          <p:nvPr/>
        </p:nvSpPr>
        <p:spPr>
          <a:xfrm>
            <a:off x="14863307" y="8648700"/>
            <a:ext cx="1828800" cy="2240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313"/>
              </a:lnSpc>
            </a:pPr>
            <a:r>
              <a:rPr lang="en-US" altLang="zh-TW" sz="30000" dirty="0">
                <a:solidFill>
                  <a:srgbClr val="5E4E45"/>
                </a:solidFill>
                <a:latin typeface="Nunito Bold"/>
              </a:rPr>
              <a:t>1</a:t>
            </a:r>
            <a:endParaRPr lang="en-US" sz="30000" dirty="0">
              <a:solidFill>
                <a:srgbClr val="5E4E45"/>
              </a:solidFill>
              <a:latin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37497143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57" r="-3757" b="-2974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2590800" y="3002662"/>
            <a:ext cx="13106400" cy="5950838"/>
            <a:chOff x="0" y="0"/>
            <a:chExt cx="2644932" cy="12398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44932" cy="1239850"/>
            </a:xfrm>
            <a:custGeom>
              <a:avLst/>
              <a:gdLst/>
              <a:ahLst/>
              <a:cxnLst/>
              <a:rect l="l" t="t" r="r" b="b"/>
              <a:pathLst>
                <a:path w="2644932" h="1239850">
                  <a:moveTo>
                    <a:pt x="45826" y="0"/>
                  </a:moveTo>
                  <a:lnTo>
                    <a:pt x="2599105" y="0"/>
                  </a:lnTo>
                  <a:cubicBezTo>
                    <a:pt x="2611259" y="0"/>
                    <a:pt x="2622915" y="4828"/>
                    <a:pt x="2631510" y="13422"/>
                  </a:cubicBezTo>
                  <a:cubicBezTo>
                    <a:pt x="2640104" y="22016"/>
                    <a:pt x="2644932" y="33673"/>
                    <a:pt x="2644932" y="45826"/>
                  </a:cubicBezTo>
                  <a:lnTo>
                    <a:pt x="2644932" y="1194024"/>
                  </a:lnTo>
                  <a:cubicBezTo>
                    <a:pt x="2644932" y="1206178"/>
                    <a:pt x="2640104" y="1217834"/>
                    <a:pt x="2631510" y="1226428"/>
                  </a:cubicBezTo>
                  <a:cubicBezTo>
                    <a:pt x="2622915" y="1235022"/>
                    <a:pt x="2611259" y="1239850"/>
                    <a:pt x="2599105" y="1239850"/>
                  </a:cubicBezTo>
                  <a:lnTo>
                    <a:pt x="45826" y="1239850"/>
                  </a:lnTo>
                  <a:cubicBezTo>
                    <a:pt x="33673" y="1239850"/>
                    <a:pt x="22016" y="1235022"/>
                    <a:pt x="13422" y="1226428"/>
                  </a:cubicBezTo>
                  <a:cubicBezTo>
                    <a:pt x="4828" y="1217834"/>
                    <a:pt x="0" y="1206178"/>
                    <a:pt x="0" y="1194024"/>
                  </a:cubicBezTo>
                  <a:lnTo>
                    <a:pt x="0" y="45826"/>
                  </a:lnTo>
                  <a:cubicBezTo>
                    <a:pt x="0" y="33673"/>
                    <a:pt x="4828" y="22016"/>
                    <a:pt x="13422" y="13422"/>
                  </a:cubicBezTo>
                  <a:cubicBezTo>
                    <a:pt x="22016" y="4828"/>
                    <a:pt x="33673" y="0"/>
                    <a:pt x="4582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644932" cy="1277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382354">
            <a:off x="16566077" y="9192640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5382354">
            <a:off x="15413892" y="9190503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2954000" y="557888"/>
            <a:ext cx="4876801" cy="1367819"/>
            <a:chOff x="0" y="0"/>
            <a:chExt cx="2113791" cy="75926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13791" cy="759269"/>
            </a:xfrm>
            <a:custGeom>
              <a:avLst/>
              <a:gdLst/>
              <a:ahLst/>
              <a:cxnLst/>
              <a:rect l="l" t="t" r="r" b="b"/>
              <a:pathLst>
                <a:path w="2113791" h="759269">
                  <a:moveTo>
                    <a:pt x="49196" y="0"/>
                  </a:moveTo>
                  <a:lnTo>
                    <a:pt x="2064595" y="0"/>
                  </a:lnTo>
                  <a:cubicBezTo>
                    <a:pt x="2091765" y="0"/>
                    <a:pt x="2113791" y="22026"/>
                    <a:pt x="2113791" y="49196"/>
                  </a:cubicBezTo>
                  <a:lnTo>
                    <a:pt x="2113791" y="710073"/>
                  </a:lnTo>
                  <a:cubicBezTo>
                    <a:pt x="2113791" y="737243"/>
                    <a:pt x="2091765" y="759269"/>
                    <a:pt x="2064595" y="759269"/>
                  </a:cubicBezTo>
                  <a:lnTo>
                    <a:pt x="49196" y="759269"/>
                  </a:lnTo>
                  <a:cubicBezTo>
                    <a:pt x="22026" y="759269"/>
                    <a:pt x="0" y="737243"/>
                    <a:pt x="0" y="710073"/>
                  </a:cubicBezTo>
                  <a:lnTo>
                    <a:pt x="0" y="49196"/>
                  </a:lnTo>
                  <a:cubicBezTo>
                    <a:pt x="0" y="22026"/>
                    <a:pt x="22026" y="0"/>
                    <a:pt x="49196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113791" cy="7973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4162825" y="686966"/>
            <a:ext cx="8250349" cy="124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97"/>
              </a:lnSpc>
            </a:pPr>
            <a:r>
              <a:rPr lang="en-US" altLang="zh-TW" sz="8081" dirty="0">
                <a:solidFill>
                  <a:srgbClr val="FFFFFF"/>
                </a:solidFill>
                <a:latin typeface="Nunito Bold"/>
              </a:rPr>
              <a:t>Test</a:t>
            </a:r>
            <a:endParaRPr lang="en-US" sz="8081" dirty="0">
              <a:solidFill>
                <a:srgbClr val="FFFFFF"/>
              </a:solidFill>
              <a:latin typeface="Nunito 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286000" y="2367619"/>
            <a:ext cx="5476297" cy="1081289"/>
            <a:chOff x="0" y="0"/>
            <a:chExt cx="1681122" cy="33193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81122" cy="331936"/>
            </a:xfrm>
            <a:custGeom>
              <a:avLst/>
              <a:gdLst/>
              <a:ahLst/>
              <a:cxnLst/>
              <a:rect l="l" t="t" r="r" b="b"/>
              <a:pathLst>
                <a:path w="1681122" h="331936">
                  <a:moveTo>
                    <a:pt x="72099" y="0"/>
                  </a:moveTo>
                  <a:lnTo>
                    <a:pt x="1609022" y="0"/>
                  </a:lnTo>
                  <a:cubicBezTo>
                    <a:pt x="1648842" y="0"/>
                    <a:pt x="1681122" y="32280"/>
                    <a:pt x="1681122" y="72099"/>
                  </a:cubicBezTo>
                  <a:lnTo>
                    <a:pt x="1681122" y="259836"/>
                  </a:lnTo>
                  <a:cubicBezTo>
                    <a:pt x="1681122" y="278958"/>
                    <a:pt x="1673526" y="297297"/>
                    <a:pt x="1660004" y="310818"/>
                  </a:cubicBezTo>
                  <a:cubicBezTo>
                    <a:pt x="1646483" y="324340"/>
                    <a:pt x="1628144" y="331936"/>
                    <a:pt x="1609022" y="331936"/>
                  </a:cubicBezTo>
                  <a:lnTo>
                    <a:pt x="72099" y="331936"/>
                  </a:lnTo>
                  <a:cubicBezTo>
                    <a:pt x="52977" y="331936"/>
                    <a:pt x="34639" y="324340"/>
                    <a:pt x="21117" y="310818"/>
                  </a:cubicBezTo>
                  <a:cubicBezTo>
                    <a:pt x="7596" y="297297"/>
                    <a:pt x="0" y="278958"/>
                    <a:pt x="0" y="259836"/>
                  </a:cubicBezTo>
                  <a:lnTo>
                    <a:pt x="0" y="72099"/>
                  </a:lnTo>
                  <a:cubicBezTo>
                    <a:pt x="0" y="32280"/>
                    <a:pt x="32280" y="0"/>
                    <a:pt x="72099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681122" cy="370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4121683" y="2652616"/>
            <a:ext cx="3640614" cy="511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TW" altLang="zh-TW" sz="3002" dirty="0">
                <a:solidFill>
                  <a:srgbClr val="FFFFFF"/>
                </a:solidFill>
                <a:latin typeface="Nunito"/>
              </a:rPr>
              <a:t>模型測試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A87938ED-2C3F-B978-0A36-6883830C3B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" r="283" b="3419"/>
          <a:stretch/>
        </p:blipFill>
        <p:spPr>
          <a:xfrm>
            <a:off x="2819400" y="4479149"/>
            <a:ext cx="12725400" cy="3444110"/>
          </a:xfrm>
          <a:prstGeom prst="rect">
            <a:avLst/>
          </a:prstGeom>
          <a:ln w="28575">
            <a:solidFill>
              <a:srgbClr val="5E4E45"/>
            </a:solidFill>
          </a:ln>
        </p:spPr>
      </p:pic>
    </p:spTree>
    <p:extLst>
      <p:ext uri="{BB962C8B-B14F-4D97-AF65-F5344CB8AC3E}">
        <p14:creationId xmlns:p14="http://schemas.microsoft.com/office/powerpoint/2010/main" val="2223221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610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57" r="-3757" b="-2974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972893" y="4229100"/>
            <a:ext cx="8615932" cy="5029200"/>
            <a:chOff x="0" y="0"/>
            <a:chExt cx="2644932" cy="12398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4932" cy="1239850"/>
            </a:xfrm>
            <a:custGeom>
              <a:avLst/>
              <a:gdLst/>
              <a:ahLst/>
              <a:cxnLst/>
              <a:rect l="l" t="t" r="r" b="b"/>
              <a:pathLst>
                <a:path w="2644932" h="1239850">
                  <a:moveTo>
                    <a:pt x="45826" y="0"/>
                  </a:moveTo>
                  <a:lnTo>
                    <a:pt x="2599105" y="0"/>
                  </a:lnTo>
                  <a:cubicBezTo>
                    <a:pt x="2611259" y="0"/>
                    <a:pt x="2622915" y="4828"/>
                    <a:pt x="2631510" y="13422"/>
                  </a:cubicBezTo>
                  <a:cubicBezTo>
                    <a:pt x="2640104" y="22016"/>
                    <a:pt x="2644932" y="33673"/>
                    <a:pt x="2644932" y="45826"/>
                  </a:cubicBezTo>
                  <a:lnTo>
                    <a:pt x="2644932" y="1194024"/>
                  </a:lnTo>
                  <a:cubicBezTo>
                    <a:pt x="2644932" y="1206178"/>
                    <a:pt x="2640104" y="1217834"/>
                    <a:pt x="2631510" y="1226428"/>
                  </a:cubicBezTo>
                  <a:cubicBezTo>
                    <a:pt x="2622915" y="1235022"/>
                    <a:pt x="2611259" y="1239850"/>
                    <a:pt x="2599105" y="1239850"/>
                  </a:cubicBezTo>
                  <a:lnTo>
                    <a:pt x="45826" y="1239850"/>
                  </a:lnTo>
                  <a:cubicBezTo>
                    <a:pt x="33673" y="1239850"/>
                    <a:pt x="22016" y="1235022"/>
                    <a:pt x="13422" y="1226428"/>
                  </a:cubicBezTo>
                  <a:cubicBezTo>
                    <a:pt x="4828" y="1217834"/>
                    <a:pt x="0" y="1206178"/>
                    <a:pt x="0" y="1194024"/>
                  </a:cubicBezTo>
                  <a:lnTo>
                    <a:pt x="0" y="45826"/>
                  </a:lnTo>
                  <a:cubicBezTo>
                    <a:pt x="0" y="33673"/>
                    <a:pt x="4828" y="22016"/>
                    <a:pt x="13422" y="13422"/>
                  </a:cubicBezTo>
                  <a:cubicBezTo>
                    <a:pt x="22016" y="4828"/>
                    <a:pt x="33673" y="0"/>
                    <a:pt x="4582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644932" cy="1277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382354">
            <a:off x="16566077" y="9192640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699175" y="3632221"/>
            <a:ext cx="8615932" cy="5227872"/>
            <a:chOff x="0" y="0"/>
            <a:chExt cx="2644932" cy="12398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44932" cy="1239850"/>
            </a:xfrm>
            <a:custGeom>
              <a:avLst/>
              <a:gdLst/>
              <a:ahLst/>
              <a:cxnLst/>
              <a:rect l="l" t="t" r="r" b="b"/>
              <a:pathLst>
                <a:path w="2644932" h="1239850">
                  <a:moveTo>
                    <a:pt x="45826" y="0"/>
                  </a:moveTo>
                  <a:lnTo>
                    <a:pt x="2599105" y="0"/>
                  </a:lnTo>
                  <a:cubicBezTo>
                    <a:pt x="2611259" y="0"/>
                    <a:pt x="2622915" y="4828"/>
                    <a:pt x="2631510" y="13422"/>
                  </a:cubicBezTo>
                  <a:cubicBezTo>
                    <a:pt x="2640104" y="22016"/>
                    <a:pt x="2644932" y="33673"/>
                    <a:pt x="2644932" y="45826"/>
                  </a:cubicBezTo>
                  <a:lnTo>
                    <a:pt x="2644932" y="1194024"/>
                  </a:lnTo>
                  <a:cubicBezTo>
                    <a:pt x="2644932" y="1206178"/>
                    <a:pt x="2640104" y="1217834"/>
                    <a:pt x="2631510" y="1226428"/>
                  </a:cubicBezTo>
                  <a:cubicBezTo>
                    <a:pt x="2622915" y="1235022"/>
                    <a:pt x="2611259" y="1239850"/>
                    <a:pt x="2599105" y="1239850"/>
                  </a:cubicBezTo>
                  <a:lnTo>
                    <a:pt x="45826" y="1239850"/>
                  </a:lnTo>
                  <a:cubicBezTo>
                    <a:pt x="33673" y="1239850"/>
                    <a:pt x="22016" y="1235022"/>
                    <a:pt x="13422" y="1226428"/>
                  </a:cubicBezTo>
                  <a:cubicBezTo>
                    <a:pt x="4828" y="1217834"/>
                    <a:pt x="0" y="1206178"/>
                    <a:pt x="0" y="1194024"/>
                  </a:cubicBezTo>
                  <a:lnTo>
                    <a:pt x="0" y="45826"/>
                  </a:lnTo>
                  <a:cubicBezTo>
                    <a:pt x="0" y="33673"/>
                    <a:pt x="4828" y="22016"/>
                    <a:pt x="13422" y="13422"/>
                  </a:cubicBezTo>
                  <a:cubicBezTo>
                    <a:pt x="22016" y="4828"/>
                    <a:pt x="33673" y="0"/>
                    <a:pt x="4582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644932" cy="1277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5382354">
            <a:off x="15413892" y="9190503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8534400" y="571500"/>
            <a:ext cx="9416953" cy="1556807"/>
            <a:chOff x="0" y="0"/>
            <a:chExt cx="2113791" cy="75926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13791" cy="759269"/>
            </a:xfrm>
            <a:custGeom>
              <a:avLst/>
              <a:gdLst/>
              <a:ahLst/>
              <a:cxnLst/>
              <a:rect l="l" t="t" r="r" b="b"/>
              <a:pathLst>
                <a:path w="2113791" h="759269">
                  <a:moveTo>
                    <a:pt x="49196" y="0"/>
                  </a:moveTo>
                  <a:lnTo>
                    <a:pt x="2064595" y="0"/>
                  </a:lnTo>
                  <a:cubicBezTo>
                    <a:pt x="2091765" y="0"/>
                    <a:pt x="2113791" y="22026"/>
                    <a:pt x="2113791" y="49196"/>
                  </a:cubicBezTo>
                  <a:lnTo>
                    <a:pt x="2113791" y="710073"/>
                  </a:lnTo>
                  <a:cubicBezTo>
                    <a:pt x="2113791" y="737243"/>
                    <a:pt x="2091765" y="759269"/>
                    <a:pt x="2064595" y="759269"/>
                  </a:cubicBezTo>
                  <a:lnTo>
                    <a:pt x="49196" y="759269"/>
                  </a:lnTo>
                  <a:cubicBezTo>
                    <a:pt x="22026" y="759269"/>
                    <a:pt x="0" y="737243"/>
                    <a:pt x="0" y="710073"/>
                  </a:cubicBezTo>
                  <a:lnTo>
                    <a:pt x="0" y="49196"/>
                  </a:lnTo>
                  <a:cubicBezTo>
                    <a:pt x="0" y="22026"/>
                    <a:pt x="22026" y="0"/>
                    <a:pt x="49196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113791" cy="7973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010137" y="727938"/>
            <a:ext cx="9109540" cy="1243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97"/>
              </a:lnSpc>
            </a:pPr>
            <a:r>
              <a:rPr lang="en-US" sz="8081" dirty="0">
                <a:solidFill>
                  <a:srgbClr val="FFFFFF"/>
                </a:solidFill>
                <a:latin typeface="Nunito Bold"/>
              </a:rPr>
              <a:t>Comparison chart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389772" y="2917484"/>
            <a:ext cx="4334628" cy="1081289"/>
            <a:chOff x="0" y="0"/>
            <a:chExt cx="1681122" cy="33193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81122" cy="331936"/>
            </a:xfrm>
            <a:custGeom>
              <a:avLst/>
              <a:gdLst/>
              <a:ahLst/>
              <a:cxnLst/>
              <a:rect l="l" t="t" r="r" b="b"/>
              <a:pathLst>
                <a:path w="1681122" h="331936">
                  <a:moveTo>
                    <a:pt x="72099" y="0"/>
                  </a:moveTo>
                  <a:lnTo>
                    <a:pt x="1609022" y="0"/>
                  </a:lnTo>
                  <a:cubicBezTo>
                    <a:pt x="1648842" y="0"/>
                    <a:pt x="1681122" y="32280"/>
                    <a:pt x="1681122" y="72099"/>
                  </a:cubicBezTo>
                  <a:lnTo>
                    <a:pt x="1681122" y="259836"/>
                  </a:lnTo>
                  <a:cubicBezTo>
                    <a:pt x="1681122" y="278958"/>
                    <a:pt x="1673526" y="297297"/>
                    <a:pt x="1660004" y="310818"/>
                  </a:cubicBezTo>
                  <a:cubicBezTo>
                    <a:pt x="1646483" y="324340"/>
                    <a:pt x="1628144" y="331936"/>
                    <a:pt x="1609022" y="331936"/>
                  </a:cubicBezTo>
                  <a:lnTo>
                    <a:pt x="72099" y="331936"/>
                  </a:lnTo>
                  <a:cubicBezTo>
                    <a:pt x="52977" y="331936"/>
                    <a:pt x="34639" y="324340"/>
                    <a:pt x="21117" y="310818"/>
                  </a:cubicBezTo>
                  <a:cubicBezTo>
                    <a:pt x="7596" y="297297"/>
                    <a:pt x="0" y="278958"/>
                    <a:pt x="0" y="259836"/>
                  </a:cubicBezTo>
                  <a:lnTo>
                    <a:pt x="0" y="72099"/>
                  </a:lnTo>
                  <a:cubicBezTo>
                    <a:pt x="0" y="32280"/>
                    <a:pt x="32280" y="0"/>
                    <a:pt x="72099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681122" cy="370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651763" y="3175429"/>
            <a:ext cx="7130312" cy="516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3"/>
              </a:lnSpc>
              <a:spcAft>
                <a:spcPts val="800"/>
              </a:spcAft>
            </a:pPr>
            <a:r>
              <a:rPr lang="en-US" altLang="zh-TW" sz="3002" dirty="0">
                <a:solidFill>
                  <a:srgbClr val="FFFFFF"/>
                </a:solidFill>
                <a:latin typeface="Nunito"/>
              </a:rPr>
              <a:t>mAP50</a:t>
            </a:r>
            <a:r>
              <a:rPr lang="zh-TW" altLang="en-US" sz="3002" dirty="0">
                <a:solidFill>
                  <a:srgbClr val="FFFFFF"/>
                </a:solidFill>
                <a:latin typeface="Nunito"/>
              </a:rPr>
              <a:t> 與 </a:t>
            </a:r>
            <a:r>
              <a:rPr lang="en-US" altLang="zh-TW" sz="3002" dirty="0">
                <a:solidFill>
                  <a:srgbClr val="FFFFFF"/>
                </a:solidFill>
                <a:latin typeface="Nunito"/>
              </a:rPr>
              <a:t>mAP50-95</a:t>
            </a:r>
            <a:endParaRPr lang="zh-TW" altLang="zh-TW" sz="3002" dirty="0">
              <a:solidFill>
                <a:srgbClr val="FFFFFF"/>
              </a:solidFill>
              <a:latin typeface="Nunito"/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D235310B-4EF7-62B0-5CD2-32DA6F18A7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40163" y="4791099"/>
            <a:ext cx="6405425" cy="4362426"/>
          </a:xfrm>
          <a:prstGeom prst="rect">
            <a:avLst/>
          </a:prstGeom>
          <a:ln w="28575">
            <a:solidFill>
              <a:srgbClr val="5E4E45"/>
            </a:solidFill>
          </a:ln>
        </p:spPr>
      </p:pic>
      <p:grpSp>
        <p:nvGrpSpPr>
          <p:cNvPr id="21" name="Group 21"/>
          <p:cNvGrpSpPr/>
          <p:nvPr/>
        </p:nvGrpSpPr>
        <p:grpSpPr>
          <a:xfrm>
            <a:off x="13335000" y="3614273"/>
            <a:ext cx="4555108" cy="1081289"/>
            <a:chOff x="0" y="0"/>
            <a:chExt cx="1681122" cy="33193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681122" cy="331936"/>
            </a:xfrm>
            <a:custGeom>
              <a:avLst/>
              <a:gdLst/>
              <a:ahLst/>
              <a:cxnLst/>
              <a:rect l="l" t="t" r="r" b="b"/>
              <a:pathLst>
                <a:path w="1681122" h="331936">
                  <a:moveTo>
                    <a:pt x="72099" y="0"/>
                  </a:moveTo>
                  <a:lnTo>
                    <a:pt x="1609022" y="0"/>
                  </a:lnTo>
                  <a:cubicBezTo>
                    <a:pt x="1648842" y="0"/>
                    <a:pt x="1681122" y="32280"/>
                    <a:pt x="1681122" y="72099"/>
                  </a:cubicBezTo>
                  <a:lnTo>
                    <a:pt x="1681122" y="259836"/>
                  </a:lnTo>
                  <a:cubicBezTo>
                    <a:pt x="1681122" y="278958"/>
                    <a:pt x="1673526" y="297297"/>
                    <a:pt x="1660004" y="310818"/>
                  </a:cubicBezTo>
                  <a:cubicBezTo>
                    <a:pt x="1646483" y="324340"/>
                    <a:pt x="1628144" y="331936"/>
                    <a:pt x="1609022" y="331936"/>
                  </a:cubicBezTo>
                  <a:lnTo>
                    <a:pt x="72099" y="331936"/>
                  </a:lnTo>
                  <a:cubicBezTo>
                    <a:pt x="52977" y="331936"/>
                    <a:pt x="34639" y="324340"/>
                    <a:pt x="21117" y="310818"/>
                  </a:cubicBezTo>
                  <a:cubicBezTo>
                    <a:pt x="7596" y="297297"/>
                    <a:pt x="0" y="278958"/>
                    <a:pt x="0" y="259836"/>
                  </a:cubicBezTo>
                  <a:lnTo>
                    <a:pt x="0" y="72099"/>
                  </a:lnTo>
                  <a:cubicBezTo>
                    <a:pt x="0" y="32280"/>
                    <a:pt x="32280" y="0"/>
                    <a:pt x="72099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681122" cy="370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3903719" y="3892930"/>
            <a:ext cx="3640614" cy="51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3"/>
              </a:lnSpc>
              <a:spcAft>
                <a:spcPts val="800"/>
              </a:spcAft>
            </a:pPr>
            <a:r>
              <a:rPr lang="en-US" altLang="zh-TW" sz="3002" dirty="0">
                <a:solidFill>
                  <a:srgbClr val="FFFFFF"/>
                </a:solidFill>
                <a:latin typeface="Nunito"/>
              </a:rPr>
              <a:t>Precision</a:t>
            </a:r>
            <a:r>
              <a:rPr lang="zh-TW" altLang="en-US" sz="3002" dirty="0">
                <a:solidFill>
                  <a:srgbClr val="FFFFFF"/>
                </a:solidFill>
                <a:latin typeface="Nunito"/>
              </a:rPr>
              <a:t> 與 </a:t>
            </a:r>
            <a:r>
              <a:rPr lang="en-US" altLang="zh-TW" sz="3002" dirty="0">
                <a:solidFill>
                  <a:srgbClr val="FFFFFF"/>
                </a:solidFill>
                <a:latin typeface="Nunito"/>
              </a:rPr>
              <a:t>Recall</a:t>
            </a:r>
            <a:endParaRPr lang="en-US" sz="3002" dirty="0">
              <a:solidFill>
                <a:srgbClr val="FFFFFF"/>
              </a:solidFill>
              <a:latin typeface="Nunito"/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F1705743-E4B1-E900-28FA-E71D03B012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1213" y="4127791"/>
            <a:ext cx="7575166" cy="4510069"/>
          </a:xfrm>
          <a:prstGeom prst="rect">
            <a:avLst/>
          </a:prstGeom>
          <a:ln w="19050">
            <a:solidFill>
              <a:srgbClr val="5E4E45"/>
            </a:solidFill>
          </a:ln>
        </p:spPr>
      </p:pic>
    </p:spTree>
    <p:extLst>
      <p:ext uri="{BB962C8B-B14F-4D97-AF65-F5344CB8AC3E}">
        <p14:creationId xmlns:p14="http://schemas.microsoft.com/office/powerpoint/2010/main" val="7661820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57" r="-3757" b="-2974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89802" y="2172197"/>
            <a:ext cx="8656973" cy="7009903"/>
            <a:chOff x="0" y="0"/>
            <a:chExt cx="2569780" cy="26806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69780" cy="2680650"/>
            </a:xfrm>
            <a:custGeom>
              <a:avLst/>
              <a:gdLst/>
              <a:ahLst/>
              <a:cxnLst/>
              <a:rect l="l" t="t" r="r" b="b"/>
              <a:pathLst>
                <a:path w="2569780" h="2680650">
                  <a:moveTo>
                    <a:pt x="47167" y="0"/>
                  </a:moveTo>
                  <a:lnTo>
                    <a:pt x="2522613" y="0"/>
                  </a:lnTo>
                  <a:cubicBezTo>
                    <a:pt x="2535123" y="0"/>
                    <a:pt x="2547120" y="4969"/>
                    <a:pt x="2555965" y="13815"/>
                  </a:cubicBezTo>
                  <a:cubicBezTo>
                    <a:pt x="2564811" y="22660"/>
                    <a:pt x="2569780" y="34657"/>
                    <a:pt x="2569780" y="47167"/>
                  </a:cubicBezTo>
                  <a:lnTo>
                    <a:pt x="2569780" y="2633483"/>
                  </a:lnTo>
                  <a:cubicBezTo>
                    <a:pt x="2569780" y="2645993"/>
                    <a:pt x="2564811" y="2657990"/>
                    <a:pt x="2555965" y="2666835"/>
                  </a:cubicBezTo>
                  <a:cubicBezTo>
                    <a:pt x="2547120" y="2675681"/>
                    <a:pt x="2535123" y="2680650"/>
                    <a:pt x="2522613" y="2680650"/>
                  </a:cubicBezTo>
                  <a:lnTo>
                    <a:pt x="47167" y="2680650"/>
                  </a:lnTo>
                  <a:cubicBezTo>
                    <a:pt x="34657" y="2680650"/>
                    <a:pt x="22660" y="2675681"/>
                    <a:pt x="13815" y="2666835"/>
                  </a:cubicBezTo>
                  <a:cubicBezTo>
                    <a:pt x="4969" y="2657990"/>
                    <a:pt x="0" y="2645993"/>
                    <a:pt x="0" y="2633483"/>
                  </a:cubicBezTo>
                  <a:lnTo>
                    <a:pt x="0" y="47167"/>
                  </a:lnTo>
                  <a:cubicBezTo>
                    <a:pt x="0" y="34657"/>
                    <a:pt x="4969" y="22660"/>
                    <a:pt x="13815" y="13815"/>
                  </a:cubicBezTo>
                  <a:cubicBezTo>
                    <a:pt x="22660" y="4969"/>
                    <a:pt x="34657" y="0"/>
                    <a:pt x="47167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569780" cy="2718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508767" y="3684417"/>
            <a:ext cx="8099545" cy="4540414"/>
            <a:chOff x="0" y="0"/>
            <a:chExt cx="2703932" cy="17271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3932" cy="1727102"/>
            </a:xfrm>
            <a:custGeom>
              <a:avLst/>
              <a:gdLst/>
              <a:ahLst/>
              <a:cxnLst/>
              <a:rect l="l" t="t" r="r" b="b"/>
              <a:pathLst>
                <a:path w="2703932" h="1727102">
                  <a:moveTo>
                    <a:pt x="44827" y="0"/>
                  </a:moveTo>
                  <a:lnTo>
                    <a:pt x="2659106" y="0"/>
                  </a:lnTo>
                  <a:cubicBezTo>
                    <a:pt x="2670995" y="0"/>
                    <a:pt x="2682396" y="4723"/>
                    <a:pt x="2690803" y="13129"/>
                  </a:cubicBezTo>
                  <a:cubicBezTo>
                    <a:pt x="2699209" y="21536"/>
                    <a:pt x="2703932" y="32938"/>
                    <a:pt x="2703932" y="44827"/>
                  </a:cubicBezTo>
                  <a:lnTo>
                    <a:pt x="2703932" y="1682276"/>
                  </a:lnTo>
                  <a:cubicBezTo>
                    <a:pt x="2703932" y="1694164"/>
                    <a:pt x="2699209" y="1705566"/>
                    <a:pt x="2690803" y="1713973"/>
                  </a:cubicBezTo>
                  <a:cubicBezTo>
                    <a:pt x="2682396" y="1722379"/>
                    <a:pt x="2670995" y="1727102"/>
                    <a:pt x="2659106" y="1727102"/>
                  </a:cubicBezTo>
                  <a:lnTo>
                    <a:pt x="44827" y="1727102"/>
                  </a:lnTo>
                  <a:cubicBezTo>
                    <a:pt x="32938" y="1727102"/>
                    <a:pt x="21536" y="1722379"/>
                    <a:pt x="13129" y="1713973"/>
                  </a:cubicBezTo>
                  <a:cubicBezTo>
                    <a:pt x="4723" y="1705566"/>
                    <a:pt x="0" y="1694164"/>
                    <a:pt x="0" y="1682276"/>
                  </a:cubicBezTo>
                  <a:lnTo>
                    <a:pt x="0" y="44827"/>
                  </a:lnTo>
                  <a:cubicBezTo>
                    <a:pt x="0" y="32938"/>
                    <a:pt x="4723" y="21536"/>
                    <a:pt x="13129" y="13129"/>
                  </a:cubicBezTo>
                  <a:cubicBezTo>
                    <a:pt x="21536" y="4723"/>
                    <a:pt x="32938" y="0"/>
                    <a:pt x="44827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3932" cy="1765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382354">
            <a:off x="16566077" y="9192640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5382354">
            <a:off x="15413892" y="9190503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9795717" y="2591838"/>
            <a:ext cx="7525643" cy="1760149"/>
            <a:chOff x="0" y="0"/>
            <a:chExt cx="1982062" cy="50408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82062" cy="504083"/>
            </a:xfrm>
            <a:custGeom>
              <a:avLst/>
              <a:gdLst/>
              <a:ahLst/>
              <a:cxnLst/>
              <a:rect l="l" t="t" r="r" b="b"/>
              <a:pathLst>
                <a:path w="1982062" h="504083">
                  <a:moveTo>
                    <a:pt x="52466" y="0"/>
                  </a:moveTo>
                  <a:lnTo>
                    <a:pt x="1929597" y="0"/>
                  </a:lnTo>
                  <a:cubicBezTo>
                    <a:pt x="1958573" y="0"/>
                    <a:pt x="1982062" y="23490"/>
                    <a:pt x="1982062" y="52466"/>
                  </a:cubicBezTo>
                  <a:lnTo>
                    <a:pt x="1982062" y="451617"/>
                  </a:lnTo>
                  <a:cubicBezTo>
                    <a:pt x="1982062" y="465532"/>
                    <a:pt x="1976535" y="478877"/>
                    <a:pt x="1966695" y="488716"/>
                  </a:cubicBezTo>
                  <a:cubicBezTo>
                    <a:pt x="1956856" y="498555"/>
                    <a:pt x="1943511" y="504083"/>
                    <a:pt x="1929597" y="504083"/>
                  </a:cubicBezTo>
                  <a:lnTo>
                    <a:pt x="52466" y="504083"/>
                  </a:lnTo>
                  <a:cubicBezTo>
                    <a:pt x="23490" y="504083"/>
                    <a:pt x="0" y="480593"/>
                    <a:pt x="0" y="451617"/>
                  </a:cubicBezTo>
                  <a:lnTo>
                    <a:pt x="0" y="52466"/>
                  </a:lnTo>
                  <a:cubicBezTo>
                    <a:pt x="0" y="23490"/>
                    <a:pt x="23490" y="0"/>
                    <a:pt x="52466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982062" cy="5421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003908" y="4828185"/>
            <a:ext cx="7444370" cy="27115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改成使用</a:t>
            </a: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YOLOV8l</a:t>
            </a: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後，各項結果都有了明顯的提升，</a:t>
            </a: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mAP50</a:t>
            </a: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提升到了</a:t>
            </a: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80%</a:t>
            </a: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而</a:t>
            </a: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mAP50-95</a:t>
            </a: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也有</a:t>
            </a: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47%</a:t>
            </a: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。但訓練的過程需花費大量的時間以及硬體</a:t>
            </a:r>
            <a:r>
              <a:rPr lang="zh-TW" altLang="en-US" sz="3002" dirty="0">
                <a:solidFill>
                  <a:srgbClr val="5E4E45"/>
                </a:solidFill>
                <a:latin typeface="Nunito"/>
              </a:rPr>
              <a:t>資源</a:t>
            </a: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。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85893" y="2936096"/>
            <a:ext cx="5450182" cy="124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97"/>
              </a:lnSpc>
            </a:pPr>
            <a:r>
              <a:rPr lang="en-US" sz="8081" dirty="0">
                <a:solidFill>
                  <a:srgbClr val="FFFFFF"/>
                </a:solidFill>
                <a:latin typeface="Nunito Bold"/>
              </a:rPr>
              <a:t>Conclusion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E6B84A4D-3103-50A8-8578-4D8E20F8E7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9688" y="2789092"/>
            <a:ext cx="8077200" cy="6057900"/>
          </a:xfrm>
          <a:prstGeom prst="rect">
            <a:avLst/>
          </a:prstGeom>
          <a:noFill/>
          <a:ln w="28575">
            <a:solidFill>
              <a:srgbClr val="5E4E45"/>
            </a:solidFill>
          </a:ln>
        </p:spPr>
      </p:pic>
      <p:grpSp>
        <p:nvGrpSpPr>
          <p:cNvPr id="18" name="Group 16">
            <a:extLst>
              <a:ext uri="{FF2B5EF4-FFF2-40B4-BE49-F238E27FC236}">
                <a16:creationId xmlns:a16="http://schemas.microsoft.com/office/drawing/2014/main" id="{A04E7B76-3DEF-F2BE-4F2E-007F86C1B561}"/>
              </a:ext>
            </a:extLst>
          </p:cNvPr>
          <p:cNvGrpSpPr/>
          <p:nvPr/>
        </p:nvGrpSpPr>
        <p:grpSpPr>
          <a:xfrm>
            <a:off x="57071" y="1394632"/>
            <a:ext cx="5476297" cy="1205401"/>
            <a:chOff x="0" y="-38100"/>
            <a:chExt cx="1681122" cy="370036"/>
          </a:xfrm>
        </p:grpSpPr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A2588AD9-CE5B-17EC-29B1-BF073C7EAC2D}"/>
                </a:ext>
              </a:extLst>
            </p:cNvPr>
            <p:cNvSpPr/>
            <p:nvPr/>
          </p:nvSpPr>
          <p:spPr>
            <a:xfrm>
              <a:off x="0" y="0"/>
              <a:ext cx="1681122" cy="331936"/>
            </a:xfrm>
            <a:custGeom>
              <a:avLst/>
              <a:gdLst/>
              <a:ahLst/>
              <a:cxnLst/>
              <a:rect l="l" t="t" r="r" b="b"/>
              <a:pathLst>
                <a:path w="1681122" h="331936">
                  <a:moveTo>
                    <a:pt x="72099" y="0"/>
                  </a:moveTo>
                  <a:lnTo>
                    <a:pt x="1609022" y="0"/>
                  </a:lnTo>
                  <a:cubicBezTo>
                    <a:pt x="1648842" y="0"/>
                    <a:pt x="1681122" y="32280"/>
                    <a:pt x="1681122" y="72099"/>
                  </a:cubicBezTo>
                  <a:lnTo>
                    <a:pt x="1681122" y="259836"/>
                  </a:lnTo>
                  <a:cubicBezTo>
                    <a:pt x="1681122" y="278958"/>
                    <a:pt x="1673526" y="297297"/>
                    <a:pt x="1660004" y="310818"/>
                  </a:cubicBezTo>
                  <a:cubicBezTo>
                    <a:pt x="1646483" y="324340"/>
                    <a:pt x="1628144" y="331936"/>
                    <a:pt x="1609022" y="331936"/>
                  </a:cubicBezTo>
                  <a:lnTo>
                    <a:pt x="72099" y="331936"/>
                  </a:lnTo>
                  <a:cubicBezTo>
                    <a:pt x="52977" y="331936"/>
                    <a:pt x="34639" y="324340"/>
                    <a:pt x="21117" y="310818"/>
                  </a:cubicBezTo>
                  <a:cubicBezTo>
                    <a:pt x="7596" y="297297"/>
                    <a:pt x="0" y="278958"/>
                    <a:pt x="0" y="259836"/>
                  </a:cubicBezTo>
                  <a:lnTo>
                    <a:pt x="0" y="72099"/>
                  </a:lnTo>
                  <a:cubicBezTo>
                    <a:pt x="0" y="32280"/>
                    <a:pt x="32280" y="0"/>
                    <a:pt x="72099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20" name="TextBox 18">
              <a:extLst>
                <a:ext uri="{FF2B5EF4-FFF2-40B4-BE49-F238E27FC236}">
                  <a16:creationId xmlns:a16="http://schemas.microsoft.com/office/drawing/2014/main" id="{842438E7-703D-064B-7B68-98CAC8FE29EF}"/>
                </a:ext>
              </a:extLst>
            </p:cNvPr>
            <p:cNvSpPr txBox="1"/>
            <p:nvPr/>
          </p:nvSpPr>
          <p:spPr>
            <a:xfrm>
              <a:off x="0" y="-38100"/>
              <a:ext cx="1681122" cy="370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19">
            <a:extLst>
              <a:ext uri="{FF2B5EF4-FFF2-40B4-BE49-F238E27FC236}">
                <a16:creationId xmlns:a16="http://schemas.microsoft.com/office/drawing/2014/main" id="{26C70770-BFEA-68DC-925E-A3601D91F392}"/>
              </a:ext>
            </a:extLst>
          </p:cNvPr>
          <p:cNvSpPr txBox="1"/>
          <p:nvPr/>
        </p:nvSpPr>
        <p:spPr>
          <a:xfrm>
            <a:off x="292577" y="1784114"/>
            <a:ext cx="5900963" cy="1031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3"/>
              </a:lnSpc>
            </a:pPr>
            <a:r>
              <a:rPr lang="zh-TW" altLang="zh-TW" sz="3002" dirty="0">
                <a:solidFill>
                  <a:srgbClr val="FFFFFF"/>
                </a:solidFill>
                <a:latin typeface="Nunito"/>
              </a:rPr>
              <a:t>測試結果的</a:t>
            </a:r>
            <a:r>
              <a:rPr lang="zh-TW" altLang="en-US" sz="3002" dirty="0">
                <a:solidFill>
                  <a:srgbClr val="FFFFFF"/>
                </a:solidFill>
                <a:latin typeface="Nunito"/>
              </a:rPr>
              <a:t> </a:t>
            </a:r>
            <a:r>
              <a:rPr lang="en-US" altLang="zh-TW" sz="3002" dirty="0">
                <a:solidFill>
                  <a:srgbClr val="FFFFFF"/>
                </a:solidFill>
                <a:latin typeface="Nunito"/>
              </a:rPr>
              <a:t>confusion matrix</a:t>
            </a:r>
            <a:endParaRPr lang="zh-TW" altLang="zh-TW" sz="3002" dirty="0">
              <a:solidFill>
                <a:srgbClr val="FFFFFF"/>
              </a:solidFill>
              <a:latin typeface="Nunito"/>
            </a:endParaRPr>
          </a:p>
          <a:p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8463061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7" r="-3757" b="-2974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91812" y="2631166"/>
            <a:ext cx="16923427" cy="6703334"/>
            <a:chOff x="0" y="0"/>
            <a:chExt cx="4982494" cy="14449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82494" cy="1444985"/>
            </a:xfrm>
            <a:custGeom>
              <a:avLst/>
              <a:gdLst/>
              <a:ahLst/>
              <a:cxnLst/>
              <a:rect l="l" t="t" r="r" b="b"/>
              <a:pathLst>
                <a:path w="4982494" h="1444985">
                  <a:moveTo>
                    <a:pt x="24327" y="0"/>
                  </a:moveTo>
                  <a:lnTo>
                    <a:pt x="4958168" y="0"/>
                  </a:lnTo>
                  <a:cubicBezTo>
                    <a:pt x="4964619" y="0"/>
                    <a:pt x="4970807" y="2563"/>
                    <a:pt x="4975369" y="7125"/>
                  </a:cubicBezTo>
                  <a:cubicBezTo>
                    <a:pt x="4979931" y="11687"/>
                    <a:pt x="4982494" y="17875"/>
                    <a:pt x="4982494" y="24327"/>
                  </a:cubicBezTo>
                  <a:lnTo>
                    <a:pt x="4982494" y="1420659"/>
                  </a:lnTo>
                  <a:cubicBezTo>
                    <a:pt x="4982494" y="1434094"/>
                    <a:pt x="4971603" y="1444985"/>
                    <a:pt x="4958168" y="1444985"/>
                  </a:cubicBezTo>
                  <a:lnTo>
                    <a:pt x="24327" y="1444985"/>
                  </a:lnTo>
                  <a:cubicBezTo>
                    <a:pt x="10891" y="1444985"/>
                    <a:pt x="0" y="1434094"/>
                    <a:pt x="0" y="1420659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982494" cy="1483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5382354">
            <a:off x="16566077" y="9192640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 rot="5382354">
            <a:off x="15413892" y="9190503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8954576" y="1381296"/>
            <a:ext cx="8651137" cy="205860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962786" y="3213628"/>
            <a:ext cx="16381478" cy="1325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zh-TW" altLang="en-US" sz="3002" dirty="0">
                <a:solidFill>
                  <a:srgbClr val="5E4E45"/>
                </a:solidFill>
                <a:latin typeface="Nunito"/>
              </a:rPr>
              <a:t>根據老師給的建議，我們察覺到訓練的損失函數還在下降的階段，並未達到收斂。因此我們考慮將</a:t>
            </a: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epoch</a:t>
            </a:r>
            <a:r>
              <a:rPr lang="zh-TW" altLang="en-US" sz="3002" dirty="0">
                <a:solidFill>
                  <a:srgbClr val="5E4E45"/>
                </a:solidFill>
                <a:latin typeface="Nunito"/>
              </a:rPr>
              <a:t>更改為</a:t>
            </a: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100</a:t>
            </a:r>
            <a:r>
              <a:rPr lang="zh-TW" altLang="en-US" sz="3002" dirty="0">
                <a:solidFill>
                  <a:srgbClr val="5E4E45"/>
                </a:solidFill>
                <a:latin typeface="Nunito"/>
              </a:rPr>
              <a:t>。</a:t>
            </a:r>
            <a:endParaRPr lang="zh-TW" altLang="zh-TW" sz="3002" dirty="0">
              <a:solidFill>
                <a:srgbClr val="5E4E45"/>
              </a:solidFill>
              <a:latin typeface="Nunito"/>
            </a:endParaRPr>
          </a:p>
        </p:txBody>
      </p:sp>
      <p:grpSp>
        <p:nvGrpSpPr>
          <p:cNvPr id="14" name="Group 17">
            <a:extLst>
              <a:ext uri="{FF2B5EF4-FFF2-40B4-BE49-F238E27FC236}">
                <a16:creationId xmlns:a16="http://schemas.microsoft.com/office/drawing/2014/main" id="{770459D9-82B5-F925-1270-DA5F1CCD522D}"/>
              </a:ext>
            </a:extLst>
          </p:cNvPr>
          <p:cNvGrpSpPr/>
          <p:nvPr/>
        </p:nvGrpSpPr>
        <p:grpSpPr>
          <a:xfrm>
            <a:off x="10982325" y="1601203"/>
            <a:ext cx="6874562" cy="1405906"/>
            <a:chOff x="0" y="0"/>
            <a:chExt cx="1736092" cy="315860"/>
          </a:xfrm>
        </p:grpSpPr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52D0D22A-4433-A75C-B572-B91FFCF4BEA7}"/>
                </a:ext>
              </a:extLst>
            </p:cNvPr>
            <p:cNvSpPr/>
            <p:nvPr/>
          </p:nvSpPr>
          <p:spPr>
            <a:xfrm>
              <a:off x="0" y="0"/>
              <a:ext cx="1736092" cy="315860"/>
            </a:xfrm>
            <a:custGeom>
              <a:avLst/>
              <a:gdLst/>
              <a:ahLst/>
              <a:cxnLst/>
              <a:rect l="l" t="t" r="r" b="b"/>
              <a:pathLst>
                <a:path w="1736092" h="315860">
                  <a:moveTo>
                    <a:pt x="27379" y="0"/>
                  </a:moveTo>
                  <a:lnTo>
                    <a:pt x="1708713" y="0"/>
                  </a:lnTo>
                  <a:cubicBezTo>
                    <a:pt x="1723834" y="0"/>
                    <a:pt x="1736092" y="12258"/>
                    <a:pt x="1736092" y="27379"/>
                  </a:cubicBezTo>
                  <a:lnTo>
                    <a:pt x="1736092" y="288481"/>
                  </a:lnTo>
                  <a:cubicBezTo>
                    <a:pt x="1736092" y="303602"/>
                    <a:pt x="1723834" y="315860"/>
                    <a:pt x="1708713" y="315860"/>
                  </a:cubicBezTo>
                  <a:lnTo>
                    <a:pt x="27379" y="315860"/>
                  </a:lnTo>
                  <a:cubicBezTo>
                    <a:pt x="12258" y="315860"/>
                    <a:pt x="0" y="303602"/>
                    <a:pt x="0" y="288481"/>
                  </a:cubicBezTo>
                  <a:lnTo>
                    <a:pt x="0" y="27379"/>
                  </a:lnTo>
                  <a:cubicBezTo>
                    <a:pt x="0" y="12258"/>
                    <a:pt x="12258" y="0"/>
                    <a:pt x="27379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TextBox 19">
              <a:extLst>
                <a:ext uri="{FF2B5EF4-FFF2-40B4-BE49-F238E27FC236}">
                  <a16:creationId xmlns:a16="http://schemas.microsoft.com/office/drawing/2014/main" id="{CD1F62CB-1E31-906C-025F-9367D09805A5}"/>
                </a:ext>
              </a:extLst>
            </p:cNvPr>
            <p:cNvSpPr txBox="1"/>
            <p:nvPr/>
          </p:nvSpPr>
          <p:spPr>
            <a:xfrm>
              <a:off x="0" y="-38100"/>
              <a:ext cx="1736092" cy="353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9">
            <a:extLst>
              <a:ext uri="{FF2B5EF4-FFF2-40B4-BE49-F238E27FC236}">
                <a16:creationId xmlns:a16="http://schemas.microsoft.com/office/drawing/2014/main" id="{28F501D6-ED65-75C8-4F3E-79B132C028E5}"/>
              </a:ext>
            </a:extLst>
          </p:cNvPr>
          <p:cNvSpPr txBox="1"/>
          <p:nvPr/>
        </p:nvSpPr>
        <p:spPr>
          <a:xfrm>
            <a:off x="11598829" y="2247900"/>
            <a:ext cx="6291052" cy="714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3"/>
              </a:lnSpc>
            </a:pPr>
            <a:r>
              <a:rPr lang="en-US" sz="8081" dirty="0">
                <a:solidFill>
                  <a:srgbClr val="FFFFFF"/>
                </a:solidFill>
                <a:latin typeface="Nunito Bold"/>
              </a:rPr>
              <a:t>Adjustment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8A3A9CF-F794-83AC-76E4-287943424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4476" y="4821194"/>
            <a:ext cx="9220200" cy="409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77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7" r="-3757" b="-2974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91812" y="2631166"/>
            <a:ext cx="16923427" cy="6703334"/>
            <a:chOff x="0" y="0"/>
            <a:chExt cx="4982494" cy="14449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82494" cy="1444985"/>
            </a:xfrm>
            <a:custGeom>
              <a:avLst/>
              <a:gdLst/>
              <a:ahLst/>
              <a:cxnLst/>
              <a:rect l="l" t="t" r="r" b="b"/>
              <a:pathLst>
                <a:path w="4982494" h="1444985">
                  <a:moveTo>
                    <a:pt x="24327" y="0"/>
                  </a:moveTo>
                  <a:lnTo>
                    <a:pt x="4958168" y="0"/>
                  </a:lnTo>
                  <a:cubicBezTo>
                    <a:pt x="4964619" y="0"/>
                    <a:pt x="4970807" y="2563"/>
                    <a:pt x="4975369" y="7125"/>
                  </a:cubicBezTo>
                  <a:cubicBezTo>
                    <a:pt x="4979931" y="11687"/>
                    <a:pt x="4982494" y="17875"/>
                    <a:pt x="4982494" y="24327"/>
                  </a:cubicBezTo>
                  <a:lnTo>
                    <a:pt x="4982494" y="1420659"/>
                  </a:lnTo>
                  <a:cubicBezTo>
                    <a:pt x="4982494" y="1434094"/>
                    <a:pt x="4971603" y="1444985"/>
                    <a:pt x="4958168" y="1444985"/>
                  </a:cubicBezTo>
                  <a:lnTo>
                    <a:pt x="24327" y="1444985"/>
                  </a:lnTo>
                  <a:cubicBezTo>
                    <a:pt x="10891" y="1444985"/>
                    <a:pt x="0" y="1434094"/>
                    <a:pt x="0" y="1420659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982494" cy="1483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5382354">
            <a:off x="16566077" y="9192640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 rot="5382354">
            <a:off x="15413892" y="9190503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8954576" y="1381296"/>
            <a:ext cx="8651137" cy="205860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088571" y="3082116"/>
            <a:ext cx="16381478" cy="1430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zh-TW" altLang="en-US" sz="3002" dirty="0">
                <a:solidFill>
                  <a:srgbClr val="5E4E45"/>
                </a:solidFill>
                <a:latin typeface="Nunito"/>
              </a:rPr>
              <a:t>跑出來的結果雖然損失函數有隨著</a:t>
            </a: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epoch</a:t>
            </a:r>
            <a:r>
              <a:rPr lang="zh-TW" altLang="en-US" sz="3002" dirty="0">
                <a:solidFill>
                  <a:srgbClr val="5E4E45"/>
                </a:solidFill>
                <a:latin typeface="Nunito"/>
              </a:rPr>
              <a:t>不斷的變小，但整體的各項指標結果並沒有太大的差異。</a:t>
            </a:r>
            <a:endParaRPr lang="en-US" altLang="zh-TW" sz="3002" dirty="0">
              <a:solidFill>
                <a:srgbClr val="5E4E45"/>
              </a:solidFill>
              <a:latin typeface="Nunito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(epoch=50</a:t>
            </a:r>
            <a:r>
              <a:rPr lang="zh-TW" altLang="en-US" sz="3002" dirty="0">
                <a:solidFill>
                  <a:srgbClr val="5E4E45"/>
                </a:solidFill>
                <a:latin typeface="Nunito"/>
              </a:rPr>
              <a:t>的測試結果較好</a:t>
            </a: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)</a:t>
            </a:r>
            <a:endParaRPr lang="zh-TW" altLang="zh-TW" sz="3002" dirty="0">
              <a:solidFill>
                <a:srgbClr val="5E4E45"/>
              </a:solidFill>
              <a:latin typeface="Nunito"/>
            </a:endParaRPr>
          </a:p>
        </p:txBody>
      </p:sp>
      <p:grpSp>
        <p:nvGrpSpPr>
          <p:cNvPr id="14" name="Group 17">
            <a:extLst>
              <a:ext uri="{FF2B5EF4-FFF2-40B4-BE49-F238E27FC236}">
                <a16:creationId xmlns:a16="http://schemas.microsoft.com/office/drawing/2014/main" id="{770459D9-82B5-F925-1270-DA5F1CCD522D}"/>
              </a:ext>
            </a:extLst>
          </p:cNvPr>
          <p:cNvGrpSpPr/>
          <p:nvPr/>
        </p:nvGrpSpPr>
        <p:grpSpPr>
          <a:xfrm>
            <a:off x="10982325" y="1601203"/>
            <a:ext cx="6874562" cy="1405906"/>
            <a:chOff x="0" y="0"/>
            <a:chExt cx="1736092" cy="315860"/>
          </a:xfrm>
        </p:grpSpPr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52D0D22A-4433-A75C-B572-B91FFCF4BEA7}"/>
                </a:ext>
              </a:extLst>
            </p:cNvPr>
            <p:cNvSpPr/>
            <p:nvPr/>
          </p:nvSpPr>
          <p:spPr>
            <a:xfrm>
              <a:off x="0" y="0"/>
              <a:ext cx="1736092" cy="315860"/>
            </a:xfrm>
            <a:custGeom>
              <a:avLst/>
              <a:gdLst/>
              <a:ahLst/>
              <a:cxnLst/>
              <a:rect l="l" t="t" r="r" b="b"/>
              <a:pathLst>
                <a:path w="1736092" h="315860">
                  <a:moveTo>
                    <a:pt x="27379" y="0"/>
                  </a:moveTo>
                  <a:lnTo>
                    <a:pt x="1708713" y="0"/>
                  </a:lnTo>
                  <a:cubicBezTo>
                    <a:pt x="1723834" y="0"/>
                    <a:pt x="1736092" y="12258"/>
                    <a:pt x="1736092" y="27379"/>
                  </a:cubicBezTo>
                  <a:lnTo>
                    <a:pt x="1736092" y="288481"/>
                  </a:lnTo>
                  <a:cubicBezTo>
                    <a:pt x="1736092" y="303602"/>
                    <a:pt x="1723834" y="315860"/>
                    <a:pt x="1708713" y="315860"/>
                  </a:cubicBezTo>
                  <a:lnTo>
                    <a:pt x="27379" y="315860"/>
                  </a:lnTo>
                  <a:cubicBezTo>
                    <a:pt x="12258" y="315860"/>
                    <a:pt x="0" y="303602"/>
                    <a:pt x="0" y="288481"/>
                  </a:cubicBezTo>
                  <a:lnTo>
                    <a:pt x="0" y="27379"/>
                  </a:lnTo>
                  <a:cubicBezTo>
                    <a:pt x="0" y="12258"/>
                    <a:pt x="12258" y="0"/>
                    <a:pt x="27379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TextBox 19">
              <a:extLst>
                <a:ext uri="{FF2B5EF4-FFF2-40B4-BE49-F238E27FC236}">
                  <a16:creationId xmlns:a16="http://schemas.microsoft.com/office/drawing/2014/main" id="{CD1F62CB-1E31-906C-025F-9367D09805A5}"/>
                </a:ext>
              </a:extLst>
            </p:cNvPr>
            <p:cNvSpPr txBox="1"/>
            <p:nvPr/>
          </p:nvSpPr>
          <p:spPr>
            <a:xfrm>
              <a:off x="0" y="-38100"/>
              <a:ext cx="1736092" cy="353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9">
            <a:extLst>
              <a:ext uri="{FF2B5EF4-FFF2-40B4-BE49-F238E27FC236}">
                <a16:creationId xmlns:a16="http://schemas.microsoft.com/office/drawing/2014/main" id="{28F501D6-ED65-75C8-4F3E-79B132C028E5}"/>
              </a:ext>
            </a:extLst>
          </p:cNvPr>
          <p:cNvSpPr txBox="1"/>
          <p:nvPr/>
        </p:nvSpPr>
        <p:spPr>
          <a:xfrm>
            <a:off x="11598829" y="2247900"/>
            <a:ext cx="6291052" cy="714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3"/>
              </a:lnSpc>
            </a:pPr>
            <a:r>
              <a:rPr lang="en-US" sz="8081" dirty="0">
                <a:solidFill>
                  <a:srgbClr val="FFFFFF"/>
                </a:solidFill>
                <a:latin typeface="Nunito Bold"/>
              </a:rPr>
              <a:t>Adjustment</a:t>
            </a:r>
          </a:p>
        </p:txBody>
      </p:sp>
      <p:pic>
        <p:nvPicPr>
          <p:cNvPr id="9" name="圖片 8" descr="一張含有 文字, 圖表, 地圖, 行 的圖片&#10;&#10;自動產生的描述">
            <a:extLst>
              <a:ext uri="{FF2B5EF4-FFF2-40B4-BE49-F238E27FC236}">
                <a16:creationId xmlns:a16="http://schemas.microsoft.com/office/drawing/2014/main" id="{4B21AF42-B1D5-B9A8-DF81-BED260DBC4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71" y="4577386"/>
            <a:ext cx="8051800" cy="402590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5F40E156-30A9-DAD6-84A0-8111C9349F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1612" y="4831977"/>
            <a:ext cx="7806046" cy="2838629"/>
          </a:xfrm>
          <a:prstGeom prst="rect">
            <a:avLst/>
          </a:prstGeom>
        </p:spPr>
      </p:pic>
      <p:sp>
        <p:nvSpPr>
          <p:cNvPr id="19" name="TextBox 11">
            <a:extLst>
              <a:ext uri="{FF2B5EF4-FFF2-40B4-BE49-F238E27FC236}">
                <a16:creationId xmlns:a16="http://schemas.microsoft.com/office/drawing/2014/main" id="{A930F5A5-77EF-3613-A8D8-FF84E4FD1C89}"/>
              </a:ext>
            </a:extLst>
          </p:cNvPr>
          <p:cNvSpPr txBox="1"/>
          <p:nvPr/>
        </p:nvSpPr>
        <p:spPr>
          <a:xfrm>
            <a:off x="12192000" y="7742712"/>
            <a:ext cx="1994661" cy="632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Test</a:t>
            </a:r>
            <a:r>
              <a:rPr lang="zh-TW" altLang="en-US" sz="3002" dirty="0">
                <a:solidFill>
                  <a:srgbClr val="5E4E45"/>
                </a:solidFill>
                <a:latin typeface="Nunito"/>
              </a:rPr>
              <a:t>的結果</a:t>
            </a:r>
            <a:endParaRPr lang="zh-TW" altLang="zh-TW" sz="3002" dirty="0">
              <a:solidFill>
                <a:srgbClr val="5E4E45"/>
              </a:solidFill>
              <a:latin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7913084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7" r="-3757" b="-2974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91812" y="2631166"/>
            <a:ext cx="16923427" cy="6703334"/>
            <a:chOff x="0" y="0"/>
            <a:chExt cx="4982494" cy="14449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82494" cy="1444985"/>
            </a:xfrm>
            <a:custGeom>
              <a:avLst/>
              <a:gdLst/>
              <a:ahLst/>
              <a:cxnLst/>
              <a:rect l="l" t="t" r="r" b="b"/>
              <a:pathLst>
                <a:path w="4982494" h="1444985">
                  <a:moveTo>
                    <a:pt x="24327" y="0"/>
                  </a:moveTo>
                  <a:lnTo>
                    <a:pt x="4958168" y="0"/>
                  </a:lnTo>
                  <a:cubicBezTo>
                    <a:pt x="4964619" y="0"/>
                    <a:pt x="4970807" y="2563"/>
                    <a:pt x="4975369" y="7125"/>
                  </a:cubicBezTo>
                  <a:cubicBezTo>
                    <a:pt x="4979931" y="11687"/>
                    <a:pt x="4982494" y="17875"/>
                    <a:pt x="4982494" y="24327"/>
                  </a:cubicBezTo>
                  <a:lnTo>
                    <a:pt x="4982494" y="1420659"/>
                  </a:lnTo>
                  <a:cubicBezTo>
                    <a:pt x="4982494" y="1434094"/>
                    <a:pt x="4971603" y="1444985"/>
                    <a:pt x="4958168" y="1444985"/>
                  </a:cubicBezTo>
                  <a:lnTo>
                    <a:pt x="24327" y="1444985"/>
                  </a:lnTo>
                  <a:cubicBezTo>
                    <a:pt x="10891" y="1444985"/>
                    <a:pt x="0" y="1434094"/>
                    <a:pt x="0" y="1420659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982494" cy="1483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5382354">
            <a:off x="16566077" y="9192640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 rot="5382354">
            <a:off x="15413892" y="9190503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8954576" y="1381296"/>
            <a:ext cx="8651137" cy="205860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962786" y="3213628"/>
            <a:ext cx="16381478" cy="1325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zh-TW" altLang="en-US" sz="3002" dirty="0">
                <a:solidFill>
                  <a:srgbClr val="5E4E45"/>
                </a:solidFill>
                <a:latin typeface="Nunito"/>
              </a:rPr>
              <a:t>根據老師給的建議，我們也發現雖然將最少的兩個類別刪去，但類別的標記數量還是有明顯的差距。</a:t>
            </a:r>
            <a:endParaRPr lang="zh-TW" altLang="zh-TW" sz="3002" dirty="0">
              <a:solidFill>
                <a:srgbClr val="5E4E45"/>
              </a:solidFill>
              <a:latin typeface="Nunito"/>
            </a:endParaRPr>
          </a:p>
        </p:txBody>
      </p:sp>
      <p:grpSp>
        <p:nvGrpSpPr>
          <p:cNvPr id="14" name="Group 17">
            <a:extLst>
              <a:ext uri="{FF2B5EF4-FFF2-40B4-BE49-F238E27FC236}">
                <a16:creationId xmlns:a16="http://schemas.microsoft.com/office/drawing/2014/main" id="{770459D9-82B5-F925-1270-DA5F1CCD522D}"/>
              </a:ext>
            </a:extLst>
          </p:cNvPr>
          <p:cNvGrpSpPr/>
          <p:nvPr/>
        </p:nvGrpSpPr>
        <p:grpSpPr>
          <a:xfrm>
            <a:off x="10982325" y="1601203"/>
            <a:ext cx="6874562" cy="1405906"/>
            <a:chOff x="0" y="0"/>
            <a:chExt cx="1736092" cy="315860"/>
          </a:xfrm>
        </p:grpSpPr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52D0D22A-4433-A75C-B572-B91FFCF4BEA7}"/>
                </a:ext>
              </a:extLst>
            </p:cNvPr>
            <p:cNvSpPr/>
            <p:nvPr/>
          </p:nvSpPr>
          <p:spPr>
            <a:xfrm>
              <a:off x="0" y="0"/>
              <a:ext cx="1736092" cy="315860"/>
            </a:xfrm>
            <a:custGeom>
              <a:avLst/>
              <a:gdLst/>
              <a:ahLst/>
              <a:cxnLst/>
              <a:rect l="l" t="t" r="r" b="b"/>
              <a:pathLst>
                <a:path w="1736092" h="315860">
                  <a:moveTo>
                    <a:pt x="27379" y="0"/>
                  </a:moveTo>
                  <a:lnTo>
                    <a:pt x="1708713" y="0"/>
                  </a:lnTo>
                  <a:cubicBezTo>
                    <a:pt x="1723834" y="0"/>
                    <a:pt x="1736092" y="12258"/>
                    <a:pt x="1736092" y="27379"/>
                  </a:cubicBezTo>
                  <a:lnTo>
                    <a:pt x="1736092" y="288481"/>
                  </a:lnTo>
                  <a:cubicBezTo>
                    <a:pt x="1736092" y="303602"/>
                    <a:pt x="1723834" y="315860"/>
                    <a:pt x="1708713" y="315860"/>
                  </a:cubicBezTo>
                  <a:lnTo>
                    <a:pt x="27379" y="315860"/>
                  </a:lnTo>
                  <a:cubicBezTo>
                    <a:pt x="12258" y="315860"/>
                    <a:pt x="0" y="303602"/>
                    <a:pt x="0" y="288481"/>
                  </a:cubicBezTo>
                  <a:lnTo>
                    <a:pt x="0" y="27379"/>
                  </a:lnTo>
                  <a:cubicBezTo>
                    <a:pt x="0" y="12258"/>
                    <a:pt x="12258" y="0"/>
                    <a:pt x="27379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TextBox 19">
              <a:extLst>
                <a:ext uri="{FF2B5EF4-FFF2-40B4-BE49-F238E27FC236}">
                  <a16:creationId xmlns:a16="http://schemas.microsoft.com/office/drawing/2014/main" id="{CD1F62CB-1E31-906C-025F-9367D09805A5}"/>
                </a:ext>
              </a:extLst>
            </p:cNvPr>
            <p:cNvSpPr txBox="1"/>
            <p:nvPr/>
          </p:nvSpPr>
          <p:spPr>
            <a:xfrm>
              <a:off x="0" y="-38100"/>
              <a:ext cx="1736092" cy="353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9">
            <a:extLst>
              <a:ext uri="{FF2B5EF4-FFF2-40B4-BE49-F238E27FC236}">
                <a16:creationId xmlns:a16="http://schemas.microsoft.com/office/drawing/2014/main" id="{28F501D6-ED65-75C8-4F3E-79B132C028E5}"/>
              </a:ext>
            </a:extLst>
          </p:cNvPr>
          <p:cNvSpPr txBox="1"/>
          <p:nvPr/>
        </p:nvSpPr>
        <p:spPr>
          <a:xfrm>
            <a:off x="11598829" y="2247900"/>
            <a:ext cx="6291052" cy="714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3"/>
              </a:lnSpc>
            </a:pPr>
            <a:r>
              <a:rPr lang="en-US" sz="8081" dirty="0">
                <a:solidFill>
                  <a:srgbClr val="FFFFFF"/>
                </a:solidFill>
                <a:latin typeface="Nunito Bold"/>
              </a:rPr>
              <a:t>Adjustment</a:t>
            </a:r>
          </a:p>
        </p:txBody>
      </p:sp>
      <p:pic>
        <p:nvPicPr>
          <p:cNvPr id="8" name="圖片 7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59B767E8-EE31-4F1A-CA62-61CF665D51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173" b="4093"/>
          <a:stretch/>
        </p:blipFill>
        <p:spPr>
          <a:xfrm>
            <a:off x="2469650" y="5152489"/>
            <a:ext cx="13367749" cy="3333339"/>
          </a:xfrm>
          <a:prstGeom prst="rect">
            <a:avLst/>
          </a:prstGeom>
          <a:ln w="28575">
            <a:solidFill>
              <a:srgbClr val="5E4E45"/>
            </a:solidFill>
          </a:ln>
        </p:spPr>
      </p:pic>
    </p:spTree>
    <p:extLst>
      <p:ext uri="{BB962C8B-B14F-4D97-AF65-F5344CB8AC3E}">
        <p14:creationId xmlns:p14="http://schemas.microsoft.com/office/powerpoint/2010/main" val="22775299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7" r="-3757" b="-2974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91812" y="2631166"/>
            <a:ext cx="16923427" cy="6703334"/>
            <a:chOff x="0" y="0"/>
            <a:chExt cx="4982494" cy="14449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82494" cy="1444985"/>
            </a:xfrm>
            <a:custGeom>
              <a:avLst/>
              <a:gdLst/>
              <a:ahLst/>
              <a:cxnLst/>
              <a:rect l="l" t="t" r="r" b="b"/>
              <a:pathLst>
                <a:path w="4982494" h="1444985">
                  <a:moveTo>
                    <a:pt x="24327" y="0"/>
                  </a:moveTo>
                  <a:lnTo>
                    <a:pt x="4958168" y="0"/>
                  </a:lnTo>
                  <a:cubicBezTo>
                    <a:pt x="4964619" y="0"/>
                    <a:pt x="4970807" y="2563"/>
                    <a:pt x="4975369" y="7125"/>
                  </a:cubicBezTo>
                  <a:cubicBezTo>
                    <a:pt x="4979931" y="11687"/>
                    <a:pt x="4982494" y="17875"/>
                    <a:pt x="4982494" y="24327"/>
                  </a:cubicBezTo>
                  <a:lnTo>
                    <a:pt x="4982494" y="1420659"/>
                  </a:lnTo>
                  <a:cubicBezTo>
                    <a:pt x="4982494" y="1434094"/>
                    <a:pt x="4971603" y="1444985"/>
                    <a:pt x="4958168" y="1444985"/>
                  </a:cubicBezTo>
                  <a:lnTo>
                    <a:pt x="24327" y="1444985"/>
                  </a:lnTo>
                  <a:cubicBezTo>
                    <a:pt x="10891" y="1444985"/>
                    <a:pt x="0" y="1434094"/>
                    <a:pt x="0" y="1420659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982494" cy="1483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5382354">
            <a:off x="16566077" y="9192640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 rot="5382354">
            <a:off x="15413892" y="9190503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8954576" y="1381296"/>
            <a:ext cx="8651137" cy="205860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092200" y="3213628"/>
            <a:ext cx="16381478" cy="1325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zh-TW" altLang="en-US" sz="3002" dirty="0">
                <a:solidFill>
                  <a:srgbClr val="5E4E45"/>
                </a:solidFill>
                <a:latin typeface="Nunito"/>
              </a:rPr>
              <a:t>而我們的解決方法是調整</a:t>
            </a: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YOLOV8</a:t>
            </a:r>
            <a:r>
              <a:rPr lang="zh-TW" altLang="en-US" sz="3002" dirty="0">
                <a:solidFill>
                  <a:srgbClr val="5E4E45"/>
                </a:solidFill>
                <a:latin typeface="Nunito"/>
              </a:rPr>
              <a:t>中的</a:t>
            </a:r>
            <a:r>
              <a:rPr lang="en-US" altLang="zh-TW" sz="3002" dirty="0" err="1">
                <a:solidFill>
                  <a:srgbClr val="5E4E45"/>
                </a:solidFill>
                <a:latin typeface="Nunito"/>
              </a:rPr>
              <a:t>dfl</a:t>
            </a:r>
            <a:r>
              <a:rPr lang="zh-TW" altLang="en-US" sz="3002" dirty="0">
                <a:solidFill>
                  <a:srgbClr val="5E4E45"/>
                </a:solidFill>
                <a:latin typeface="Nunito"/>
              </a:rPr>
              <a:t>參數</a:t>
            </a: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(</a:t>
            </a:r>
            <a:r>
              <a:rPr lang="zh-TW" altLang="en-US" sz="3002" dirty="0">
                <a:solidFill>
                  <a:srgbClr val="5E4E45"/>
                </a:solidFill>
                <a:latin typeface="Nunito"/>
              </a:rPr>
              <a:t>改為</a:t>
            </a: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2.5</a:t>
            </a:r>
            <a:r>
              <a:rPr lang="zh-TW" altLang="en-US" sz="3002" dirty="0">
                <a:solidFill>
                  <a:srgbClr val="5E4E45"/>
                </a:solidFill>
                <a:latin typeface="Nunito"/>
              </a:rPr>
              <a:t>，並依然使用</a:t>
            </a: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epoch=100)</a:t>
            </a:r>
            <a:r>
              <a:rPr lang="zh-TW" altLang="en-US" sz="3002" dirty="0">
                <a:solidFill>
                  <a:srgbClr val="5E4E45"/>
                </a:solidFill>
                <a:latin typeface="Nunito"/>
              </a:rPr>
              <a:t>，嘗試解決類別不平衡的問題。</a:t>
            </a:r>
            <a:endParaRPr lang="zh-TW" altLang="zh-TW" sz="3002" dirty="0">
              <a:solidFill>
                <a:srgbClr val="5E4E45"/>
              </a:solidFill>
              <a:latin typeface="Nunito"/>
            </a:endParaRPr>
          </a:p>
        </p:txBody>
      </p:sp>
      <p:grpSp>
        <p:nvGrpSpPr>
          <p:cNvPr id="14" name="Group 17">
            <a:extLst>
              <a:ext uri="{FF2B5EF4-FFF2-40B4-BE49-F238E27FC236}">
                <a16:creationId xmlns:a16="http://schemas.microsoft.com/office/drawing/2014/main" id="{770459D9-82B5-F925-1270-DA5F1CCD522D}"/>
              </a:ext>
            </a:extLst>
          </p:cNvPr>
          <p:cNvGrpSpPr/>
          <p:nvPr/>
        </p:nvGrpSpPr>
        <p:grpSpPr>
          <a:xfrm>
            <a:off x="10982325" y="1601203"/>
            <a:ext cx="6874562" cy="1405906"/>
            <a:chOff x="0" y="0"/>
            <a:chExt cx="1736092" cy="315860"/>
          </a:xfrm>
        </p:grpSpPr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52D0D22A-4433-A75C-B572-B91FFCF4BEA7}"/>
                </a:ext>
              </a:extLst>
            </p:cNvPr>
            <p:cNvSpPr/>
            <p:nvPr/>
          </p:nvSpPr>
          <p:spPr>
            <a:xfrm>
              <a:off x="0" y="0"/>
              <a:ext cx="1736092" cy="315860"/>
            </a:xfrm>
            <a:custGeom>
              <a:avLst/>
              <a:gdLst/>
              <a:ahLst/>
              <a:cxnLst/>
              <a:rect l="l" t="t" r="r" b="b"/>
              <a:pathLst>
                <a:path w="1736092" h="315860">
                  <a:moveTo>
                    <a:pt x="27379" y="0"/>
                  </a:moveTo>
                  <a:lnTo>
                    <a:pt x="1708713" y="0"/>
                  </a:lnTo>
                  <a:cubicBezTo>
                    <a:pt x="1723834" y="0"/>
                    <a:pt x="1736092" y="12258"/>
                    <a:pt x="1736092" y="27379"/>
                  </a:cubicBezTo>
                  <a:lnTo>
                    <a:pt x="1736092" y="288481"/>
                  </a:lnTo>
                  <a:cubicBezTo>
                    <a:pt x="1736092" y="303602"/>
                    <a:pt x="1723834" y="315860"/>
                    <a:pt x="1708713" y="315860"/>
                  </a:cubicBezTo>
                  <a:lnTo>
                    <a:pt x="27379" y="315860"/>
                  </a:lnTo>
                  <a:cubicBezTo>
                    <a:pt x="12258" y="315860"/>
                    <a:pt x="0" y="303602"/>
                    <a:pt x="0" y="288481"/>
                  </a:cubicBezTo>
                  <a:lnTo>
                    <a:pt x="0" y="27379"/>
                  </a:lnTo>
                  <a:cubicBezTo>
                    <a:pt x="0" y="12258"/>
                    <a:pt x="12258" y="0"/>
                    <a:pt x="27379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TextBox 19">
              <a:extLst>
                <a:ext uri="{FF2B5EF4-FFF2-40B4-BE49-F238E27FC236}">
                  <a16:creationId xmlns:a16="http://schemas.microsoft.com/office/drawing/2014/main" id="{CD1F62CB-1E31-906C-025F-9367D09805A5}"/>
                </a:ext>
              </a:extLst>
            </p:cNvPr>
            <p:cNvSpPr txBox="1"/>
            <p:nvPr/>
          </p:nvSpPr>
          <p:spPr>
            <a:xfrm>
              <a:off x="0" y="-38100"/>
              <a:ext cx="1736092" cy="353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9">
            <a:extLst>
              <a:ext uri="{FF2B5EF4-FFF2-40B4-BE49-F238E27FC236}">
                <a16:creationId xmlns:a16="http://schemas.microsoft.com/office/drawing/2014/main" id="{28F501D6-ED65-75C8-4F3E-79B132C028E5}"/>
              </a:ext>
            </a:extLst>
          </p:cNvPr>
          <p:cNvSpPr txBox="1"/>
          <p:nvPr/>
        </p:nvSpPr>
        <p:spPr>
          <a:xfrm>
            <a:off x="11598829" y="2247900"/>
            <a:ext cx="6291052" cy="714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3"/>
              </a:lnSpc>
            </a:pPr>
            <a:r>
              <a:rPr lang="en-US" sz="8081" dirty="0">
                <a:solidFill>
                  <a:srgbClr val="FFFFFF"/>
                </a:solidFill>
                <a:latin typeface="Nunito Bold"/>
              </a:rPr>
              <a:t>Adjustment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9C13257-0886-C8F3-6168-E9735C0CAE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6084" y="4688231"/>
            <a:ext cx="11717385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32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7" r="-3757" b="-2974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91812" y="2631166"/>
            <a:ext cx="16923427" cy="6703334"/>
            <a:chOff x="0" y="0"/>
            <a:chExt cx="4982494" cy="14449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82494" cy="1444985"/>
            </a:xfrm>
            <a:custGeom>
              <a:avLst/>
              <a:gdLst/>
              <a:ahLst/>
              <a:cxnLst/>
              <a:rect l="l" t="t" r="r" b="b"/>
              <a:pathLst>
                <a:path w="4982494" h="1444985">
                  <a:moveTo>
                    <a:pt x="24327" y="0"/>
                  </a:moveTo>
                  <a:lnTo>
                    <a:pt x="4958168" y="0"/>
                  </a:lnTo>
                  <a:cubicBezTo>
                    <a:pt x="4964619" y="0"/>
                    <a:pt x="4970807" y="2563"/>
                    <a:pt x="4975369" y="7125"/>
                  </a:cubicBezTo>
                  <a:cubicBezTo>
                    <a:pt x="4979931" y="11687"/>
                    <a:pt x="4982494" y="17875"/>
                    <a:pt x="4982494" y="24327"/>
                  </a:cubicBezTo>
                  <a:lnTo>
                    <a:pt x="4982494" y="1420659"/>
                  </a:lnTo>
                  <a:cubicBezTo>
                    <a:pt x="4982494" y="1434094"/>
                    <a:pt x="4971603" y="1444985"/>
                    <a:pt x="4958168" y="1444985"/>
                  </a:cubicBezTo>
                  <a:lnTo>
                    <a:pt x="24327" y="1444985"/>
                  </a:lnTo>
                  <a:cubicBezTo>
                    <a:pt x="10891" y="1444985"/>
                    <a:pt x="0" y="1434094"/>
                    <a:pt x="0" y="1420659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982494" cy="1483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5382354">
            <a:off x="16566077" y="9192640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 rot="5382354">
            <a:off x="15413892" y="9190503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8954576" y="1381296"/>
            <a:ext cx="8651137" cy="205860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092200" y="3213628"/>
            <a:ext cx="16381478" cy="1325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zh-TW" altLang="en-US" sz="3002" dirty="0">
                <a:solidFill>
                  <a:srgbClr val="5E4E45"/>
                </a:solidFill>
                <a:latin typeface="Nunito"/>
              </a:rPr>
              <a:t>訓練和測試的雖都有小幅度的提升，我們也發現其實</a:t>
            </a: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umpire</a:t>
            </a:r>
            <a:r>
              <a:rPr lang="zh-TW" altLang="en-US" sz="3002" dirty="0">
                <a:solidFill>
                  <a:srgbClr val="5E4E45"/>
                </a:solidFill>
                <a:latin typeface="Nunito"/>
              </a:rPr>
              <a:t>這個類別雖然擁有最少的數量，但他的整體結果是最好的。</a:t>
            </a:r>
            <a:endParaRPr lang="zh-TW" altLang="zh-TW" sz="3002" dirty="0">
              <a:solidFill>
                <a:srgbClr val="5E4E45"/>
              </a:solidFill>
              <a:latin typeface="Nunito"/>
            </a:endParaRPr>
          </a:p>
        </p:txBody>
      </p:sp>
      <p:grpSp>
        <p:nvGrpSpPr>
          <p:cNvPr id="14" name="Group 17">
            <a:extLst>
              <a:ext uri="{FF2B5EF4-FFF2-40B4-BE49-F238E27FC236}">
                <a16:creationId xmlns:a16="http://schemas.microsoft.com/office/drawing/2014/main" id="{770459D9-82B5-F925-1270-DA5F1CCD522D}"/>
              </a:ext>
            </a:extLst>
          </p:cNvPr>
          <p:cNvGrpSpPr/>
          <p:nvPr/>
        </p:nvGrpSpPr>
        <p:grpSpPr>
          <a:xfrm>
            <a:off x="10982325" y="1601203"/>
            <a:ext cx="6874562" cy="1405906"/>
            <a:chOff x="0" y="0"/>
            <a:chExt cx="1736092" cy="315860"/>
          </a:xfrm>
        </p:grpSpPr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52D0D22A-4433-A75C-B572-B91FFCF4BEA7}"/>
                </a:ext>
              </a:extLst>
            </p:cNvPr>
            <p:cNvSpPr/>
            <p:nvPr/>
          </p:nvSpPr>
          <p:spPr>
            <a:xfrm>
              <a:off x="0" y="0"/>
              <a:ext cx="1736092" cy="315860"/>
            </a:xfrm>
            <a:custGeom>
              <a:avLst/>
              <a:gdLst/>
              <a:ahLst/>
              <a:cxnLst/>
              <a:rect l="l" t="t" r="r" b="b"/>
              <a:pathLst>
                <a:path w="1736092" h="315860">
                  <a:moveTo>
                    <a:pt x="27379" y="0"/>
                  </a:moveTo>
                  <a:lnTo>
                    <a:pt x="1708713" y="0"/>
                  </a:lnTo>
                  <a:cubicBezTo>
                    <a:pt x="1723834" y="0"/>
                    <a:pt x="1736092" y="12258"/>
                    <a:pt x="1736092" y="27379"/>
                  </a:cubicBezTo>
                  <a:lnTo>
                    <a:pt x="1736092" y="288481"/>
                  </a:lnTo>
                  <a:cubicBezTo>
                    <a:pt x="1736092" y="303602"/>
                    <a:pt x="1723834" y="315860"/>
                    <a:pt x="1708713" y="315860"/>
                  </a:cubicBezTo>
                  <a:lnTo>
                    <a:pt x="27379" y="315860"/>
                  </a:lnTo>
                  <a:cubicBezTo>
                    <a:pt x="12258" y="315860"/>
                    <a:pt x="0" y="303602"/>
                    <a:pt x="0" y="288481"/>
                  </a:cubicBezTo>
                  <a:lnTo>
                    <a:pt x="0" y="27379"/>
                  </a:lnTo>
                  <a:cubicBezTo>
                    <a:pt x="0" y="12258"/>
                    <a:pt x="12258" y="0"/>
                    <a:pt x="27379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TextBox 19">
              <a:extLst>
                <a:ext uri="{FF2B5EF4-FFF2-40B4-BE49-F238E27FC236}">
                  <a16:creationId xmlns:a16="http://schemas.microsoft.com/office/drawing/2014/main" id="{CD1F62CB-1E31-906C-025F-9367D09805A5}"/>
                </a:ext>
              </a:extLst>
            </p:cNvPr>
            <p:cNvSpPr txBox="1"/>
            <p:nvPr/>
          </p:nvSpPr>
          <p:spPr>
            <a:xfrm>
              <a:off x="0" y="-38100"/>
              <a:ext cx="1736092" cy="353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9">
            <a:extLst>
              <a:ext uri="{FF2B5EF4-FFF2-40B4-BE49-F238E27FC236}">
                <a16:creationId xmlns:a16="http://schemas.microsoft.com/office/drawing/2014/main" id="{28F501D6-ED65-75C8-4F3E-79B132C028E5}"/>
              </a:ext>
            </a:extLst>
          </p:cNvPr>
          <p:cNvSpPr txBox="1"/>
          <p:nvPr/>
        </p:nvSpPr>
        <p:spPr>
          <a:xfrm>
            <a:off x="11598829" y="2247900"/>
            <a:ext cx="6291052" cy="714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3"/>
              </a:lnSpc>
            </a:pPr>
            <a:r>
              <a:rPr lang="en-US" sz="8081" dirty="0">
                <a:solidFill>
                  <a:srgbClr val="FFFFFF"/>
                </a:solidFill>
                <a:latin typeface="Nunito Bold"/>
              </a:rPr>
              <a:t>Adjustment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5F40E156-30A9-DAD6-84A0-8111C9349F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71612" y="4796290"/>
            <a:ext cx="7806046" cy="2921518"/>
          </a:xfrm>
          <a:prstGeom prst="rect">
            <a:avLst/>
          </a:prstGeom>
        </p:spPr>
      </p:pic>
      <p:sp>
        <p:nvSpPr>
          <p:cNvPr id="19" name="TextBox 11">
            <a:extLst>
              <a:ext uri="{FF2B5EF4-FFF2-40B4-BE49-F238E27FC236}">
                <a16:creationId xmlns:a16="http://schemas.microsoft.com/office/drawing/2014/main" id="{A930F5A5-77EF-3613-A8D8-FF84E4FD1C89}"/>
              </a:ext>
            </a:extLst>
          </p:cNvPr>
          <p:cNvSpPr txBox="1"/>
          <p:nvPr/>
        </p:nvSpPr>
        <p:spPr>
          <a:xfrm>
            <a:off x="12322724" y="7717808"/>
            <a:ext cx="1994661" cy="632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Test</a:t>
            </a:r>
            <a:r>
              <a:rPr lang="zh-TW" altLang="en-US" sz="3002" dirty="0">
                <a:solidFill>
                  <a:srgbClr val="5E4E45"/>
                </a:solidFill>
                <a:latin typeface="Nunito"/>
              </a:rPr>
              <a:t>的結果</a:t>
            </a:r>
            <a:endParaRPr lang="zh-TW" altLang="zh-TW" sz="3002" dirty="0">
              <a:solidFill>
                <a:srgbClr val="5E4E45"/>
              </a:solidFill>
              <a:latin typeface="Nunito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F1DC3A8-87A1-8F3B-F009-B89AE907A3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553" y="4797506"/>
            <a:ext cx="8173583" cy="2921518"/>
          </a:xfrm>
          <a:prstGeom prst="rect">
            <a:avLst/>
          </a:prstGeom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C3DDB866-00C5-B5A0-78A3-7EDB53E38855}"/>
              </a:ext>
            </a:extLst>
          </p:cNvPr>
          <p:cNvSpPr txBox="1"/>
          <p:nvPr/>
        </p:nvSpPr>
        <p:spPr>
          <a:xfrm>
            <a:off x="3810000" y="7717808"/>
            <a:ext cx="2508987" cy="632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Train</a:t>
            </a:r>
            <a:r>
              <a:rPr lang="zh-TW" altLang="en-US" sz="3002" dirty="0">
                <a:solidFill>
                  <a:srgbClr val="5E4E45"/>
                </a:solidFill>
                <a:latin typeface="Nunito"/>
              </a:rPr>
              <a:t>的結果</a:t>
            </a:r>
            <a:endParaRPr lang="zh-TW" altLang="zh-TW" sz="3002" dirty="0">
              <a:solidFill>
                <a:srgbClr val="5E4E45"/>
              </a:solidFill>
              <a:latin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3675009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57" r="-3757" b="-2974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362987" y="1226594"/>
            <a:ext cx="15562027" cy="7689151"/>
            <a:chOff x="0" y="-38100"/>
            <a:chExt cx="4098641" cy="20251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98641" cy="1987026"/>
            </a:xfrm>
            <a:custGeom>
              <a:avLst/>
              <a:gdLst/>
              <a:ahLst/>
              <a:cxnLst/>
              <a:rect l="l" t="t" r="r" b="b"/>
              <a:pathLst>
                <a:path w="4098641" h="1987026">
                  <a:moveTo>
                    <a:pt x="25372" y="0"/>
                  </a:moveTo>
                  <a:lnTo>
                    <a:pt x="4073269" y="0"/>
                  </a:lnTo>
                  <a:cubicBezTo>
                    <a:pt x="4087282" y="0"/>
                    <a:pt x="4098641" y="11359"/>
                    <a:pt x="4098641" y="25372"/>
                  </a:cubicBezTo>
                  <a:lnTo>
                    <a:pt x="4098641" y="1961654"/>
                  </a:lnTo>
                  <a:cubicBezTo>
                    <a:pt x="4098641" y="1975667"/>
                    <a:pt x="4087282" y="1987026"/>
                    <a:pt x="4073269" y="1987026"/>
                  </a:cubicBezTo>
                  <a:lnTo>
                    <a:pt x="25372" y="1987026"/>
                  </a:lnTo>
                  <a:cubicBezTo>
                    <a:pt x="11359" y="1987026"/>
                    <a:pt x="0" y="1975667"/>
                    <a:pt x="0" y="1961654"/>
                  </a:cubicBezTo>
                  <a:lnTo>
                    <a:pt x="0" y="25372"/>
                  </a:lnTo>
                  <a:cubicBezTo>
                    <a:pt x="0" y="11359"/>
                    <a:pt x="11359" y="0"/>
                    <a:pt x="25372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098641" cy="20251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5373066">
            <a:off x="9409959" y="9051298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 rot="5373066">
            <a:off x="8257772" y="9052274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4201188" y="4372291"/>
            <a:ext cx="10200612" cy="1736611"/>
            <a:chOff x="0" y="0"/>
            <a:chExt cx="2605306" cy="45737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05306" cy="457379"/>
            </a:xfrm>
            <a:custGeom>
              <a:avLst/>
              <a:gdLst/>
              <a:ahLst/>
              <a:cxnLst/>
              <a:rect l="l" t="t" r="r" b="b"/>
              <a:pathLst>
                <a:path w="2605306" h="457379">
                  <a:moveTo>
                    <a:pt x="39915" y="0"/>
                  </a:moveTo>
                  <a:lnTo>
                    <a:pt x="2565391" y="0"/>
                  </a:lnTo>
                  <a:cubicBezTo>
                    <a:pt x="2587436" y="0"/>
                    <a:pt x="2605306" y="17870"/>
                    <a:pt x="2605306" y="39915"/>
                  </a:cubicBezTo>
                  <a:lnTo>
                    <a:pt x="2605306" y="417464"/>
                  </a:lnTo>
                  <a:cubicBezTo>
                    <a:pt x="2605306" y="439509"/>
                    <a:pt x="2587436" y="457379"/>
                    <a:pt x="2565391" y="457379"/>
                  </a:cubicBezTo>
                  <a:lnTo>
                    <a:pt x="39915" y="457379"/>
                  </a:lnTo>
                  <a:cubicBezTo>
                    <a:pt x="17870" y="457379"/>
                    <a:pt x="0" y="439509"/>
                    <a:pt x="0" y="417464"/>
                  </a:cubicBezTo>
                  <a:lnTo>
                    <a:pt x="0" y="39915"/>
                  </a:lnTo>
                  <a:cubicBezTo>
                    <a:pt x="0" y="17870"/>
                    <a:pt x="17870" y="0"/>
                    <a:pt x="39915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605306" cy="4954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756847" y="4541718"/>
            <a:ext cx="6780704" cy="1397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313"/>
              </a:lnSpc>
            </a:pPr>
            <a:r>
              <a:rPr lang="en-US" altLang="zh-TW" sz="8081" dirty="0">
                <a:solidFill>
                  <a:srgbClr val="FFFFFF"/>
                </a:solidFill>
                <a:latin typeface="Nunito Bold"/>
              </a:rPr>
              <a:t>YOLOV8l </a:t>
            </a:r>
            <a:r>
              <a:rPr lang="en-US" altLang="zh-TW" sz="3200" dirty="0">
                <a:solidFill>
                  <a:srgbClr val="FFFFFF"/>
                </a:solidFill>
                <a:latin typeface="Nunito Bold"/>
              </a:rPr>
              <a:t>(</a:t>
            </a:r>
            <a:r>
              <a:rPr lang="zh-TW" altLang="en-US" sz="3200" dirty="0">
                <a:solidFill>
                  <a:srgbClr val="FFFFFF"/>
                </a:solidFill>
                <a:latin typeface="Nunito Bold"/>
              </a:rPr>
              <a:t>參數修改</a:t>
            </a:r>
            <a:r>
              <a:rPr lang="en-US" altLang="zh-TW" sz="3200" dirty="0">
                <a:solidFill>
                  <a:srgbClr val="FFFFFF"/>
                </a:solidFill>
                <a:latin typeface="Nunito Bold"/>
              </a:rPr>
              <a:t>)</a:t>
            </a:r>
            <a:endParaRPr lang="en-US" sz="3200" dirty="0">
              <a:solidFill>
                <a:srgbClr val="FFFFFF"/>
              </a:solidFill>
              <a:latin typeface="Nunito Bold"/>
            </a:endParaRP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F71AEA68-9DDB-0C7F-C180-7CBE44AA6290}"/>
              </a:ext>
            </a:extLst>
          </p:cNvPr>
          <p:cNvSpPr txBox="1"/>
          <p:nvPr/>
        </p:nvSpPr>
        <p:spPr>
          <a:xfrm>
            <a:off x="14863307" y="8648700"/>
            <a:ext cx="1828800" cy="2240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313"/>
              </a:lnSpc>
            </a:pPr>
            <a:r>
              <a:rPr lang="en-US" altLang="zh-TW" sz="30000" dirty="0">
                <a:solidFill>
                  <a:srgbClr val="5E4E45"/>
                </a:solidFill>
                <a:latin typeface="Nunito Bold"/>
              </a:rPr>
              <a:t>6</a:t>
            </a:r>
            <a:endParaRPr lang="en-US" sz="30000" dirty="0">
              <a:solidFill>
                <a:srgbClr val="5E4E45"/>
              </a:solidFill>
              <a:latin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332333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7" r="-3757" b="-2974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91812" y="2631166"/>
            <a:ext cx="16923427" cy="6703334"/>
            <a:chOff x="0" y="0"/>
            <a:chExt cx="4982494" cy="14449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82494" cy="1444985"/>
            </a:xfrm>
            <a:custGeom>
              <a:avLst/>
              <a:gdLst/>
              <a:ahLst/>
              <a:cxnLst/>
              <a:rect l="l" t="t" r="r" b="b"/>
              <a:pathLst>
                <a:path w="4982494" h="1444985">
                  <a:moveTo>
                    <a:pt x="24327" y="0"/>
                  </a:moveTo>
                  <a:lnTo>
                    <a:pt x="4958168" y="0"/>
                  </a:lnTo>
                  <a:cubicBezTo>
                    <a:pt x="4964619" y="0"/>
                    <a:pt x="4970807" y="2563"/>
                    <a:pt x="4975369" y="7125"/>
                  </a:cubicBezTo>
                  <a:cubicBezTo>
                    <a:pt x="4979931" y="11687"/>
                    <a:pt x="4982494" y="17875"/>
                    <a:pt x="4982494" y="24327"/>
                  </a:cubicBezTo>
                  <a:lnTo>
                    <a:pt x="4982494" y="1420659"/>
                  </a:lnTo>
                  <a:cubicBezTo>
                    <a:pt x="4982494" y="1434094"/>
                    <a:pt x="4971603" y="1444985"/>
                    <a:pt x="4958168" y="1444985"/>
                  </a:cubicBezTo>
                  <a:lnTo>
                    <a:pt x="24327" y="1444985"/>
                  </a:lnTo>
                  <a:cubicBezTo>
                    <a:pt x="10891" y="1444985"/>
                    <a:pt x="0" y="1434094"/>
                    <a:pt x="0" y="1420659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982494" cy="1483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5382354">
            <a:off x="16566077" y="9192640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 rot="5382354">
            <a:off x="15413892" y="9190503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8954576" y="1381296"/>
            <a:ext cx="8651137" cy="205860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014793" y="3339028"/>
            <a:ext cx="16258414" cy="10425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我們嘗試對</a:t>
            </a: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YOLOV8l</a:t>
            </a: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的參數進行修改，其中包括將</a:t>
            </a:r>
            <a:r>
              <a:rPr lang="en-US" altLang="zh-TW" sz="3002" dirty="0" err="1">
                <a:solidFill>
                  <a:srgbClr val="5E4E45"/>
                </a:solidFill>
                <a:latin typeface="Nunito"/>
              </a:rPr>
              <a:t>imgsz</a:t>
            </a:r>
            <a:r>
              <a:rPr lang="zh-TW" altLang="en-US" sz="3002" dirty="0">
                <a:solidFill>
                  <a:srgbClr val="5E4E45"/>
                </a:solidFill>
                <a:latin typeface="Nunito"/>
              </a:rPr>
              <a:t>、</a:t>
            </a: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batch</a:t>
            </a: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調高</a:t>
            </a:r>
            <a:r>
              <a:rPr lang="zh-TW" altLang="en-US" sz="3002" dirty="0">
                <a:solidFill>
                  <a:srgbClr val="5E4E45"/>
                </a:solidFill>
                <a:latin typeface="Nunito"/>
              </a:rPr>
              <a:t>與</a:t>
            </a: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learning rate</a:t>
            </a: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調低</a:t>
            </a:r>
            <a:r>
              <a:rPr lang="zh-TW" altLang="en-US" sz="3002" dirty="0">
                <a:solidFill>
                  <a:srgbClr val="5E4E45"/>
                </a:solidFill>
                <a:latin typeface="Nunito"/>
              </a:rPr>
              <a:t>等</a:t>
            </a: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。但由於硬體的限制</a:t>
            </a: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(GPU</a:t>
            </a: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、</a:t>
            </a: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RAM)</a:t>
            </a: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，在訓練過程會被中斷</a:t>
            </a:r>
            <a:r>
              <a:rPr lang="zh-TW" altLang="zh-TW" sz="1800" kern="100" dirty="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。</a:t>
            </a:r>
          </a:p>
        </p:txBody>
      </p:sp>
      <p:grpSp>
        <p:nvGrpSpPr>
          <p:cNvPr id="14" name="Group 17">
            <a:extLst>
              <a:ext uri="{FF2B5EF4-FFF2-40B4-BE49-F238E27FC236}">
                <a16:creationId xmlns:a16="http://schemas.microsoft.com/office/drawing/2014/main" id="{770459D9-82B5-F925-1270-DA5F1CCD522D}"/>
              </a:ext>
            </a:extLst>
          </p:cNvPr>
          <p:cNvGrpSpPr/>
          <p:nvPr/>
        </p:nvGrpSpPr>
        <p:grpSpPr>
          <a:xfrm>
            <a:off x="10982325" y="1601203"/>
            <a:ext cx="6874562" cy="1405906"/>
            <a:chOff x="0" y="0"/>
            <a:chExt cx="1736092" cy="315860"/>
          </a:xfrm>
        </p:grpSpPr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52D0D22A-4433-A75C-B572-B91FFCF4BEA7}"/>
                </a:ext>
              </a:extLst>
            </p:cNvPr>
            <p:cNvSpPr/>
            <p:nvPr/>
          </p:nvSpPr>
          <p:spPr>
            <a:xfrm>
              <a:off x="0" y="0"/>
              <a:ext cx="1736092" cy="315860"/>
            </a:xfrm>
            <a:custGeom>
              <a:avLst/>
              <a:gdLst/>
              <a:ahLst/>
              <a:cxnLst/>
              <a:rect l="l" t="t" r="r" b="b"/>
              <a:pathLst>
                <a:path w="1736092" h="315860">
                  <a:moveTo>
                    <a:pt x="27379" y="0"/>
                  </a:moveTo>
                  <a:lnTo>
                    <a:pt x="1708713" y="0"/>
                  </a:lnTo>
                  <a:cubicBezTo>
                    <a:pt x="1723834" y="0"/>
                    <a:pt x="1736092" y="12258"/>
                    <a:pt x="1736092" y="27379"/>
                  </a:cubicBezTo>
                  <a:lnTo>
                    <a:pt x="1736092" y="288481"/>
                  </a:lnTo>
                  <a:cubicBezTo>
                    <a:pt x="1736092" y="303602"/>
                    <a:pt x="1723834" y="315860"/>
                    <a:pt x="1708713" y="315860"/>
                  </a:cubicBezTo>
                  <a:lnTo>
                    <a:pt x="27379" y="315860"/>
                  </a:lnTo>
                  <a:cubicBezTo>
                    <a:pt x="12258" y="315860"/>
                    <a:pt x="0" y="303602"/>
                    <a:pt x="0" y="288481"/>
                  </a:cubicBezTo>
                  <a:lnTo>
                    <a:pt x="0" y="27379"/>
                  </a:lnTo>
                  <a:cubicBezTo>
                    <a:pt x="0" y="12258"/>
                    <a:pt x="12258" y="0"/>
                    <a:pt x="27379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TextBox 19">
              <a:extLst>
                <a:ext uri="{FF2B5EF4-FFF2-40B4-BE49-F238E27FC236}">
                  <a16:creationId xmlns:a16="http://schemas.microsoft.com/office/drawing/2014/main" id="{CD1F62CB-1E31-906C-025F-9367D09805A5}"/>
                </a:ext>
              </a:extLst>
            </p:cNvPr>
            <p:cNvSpPr txBox="1"/>
            <p:nvPr/>
          </p:nvSpPr>
          <p:spPr>
            <a:xfrm>
              <a:off x="0" y="-38100"/>
              <a:ext cx="1736092" cy="353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9">
            <a:extLst>
              <a:ext uri="{FF2B5EF4-FFF2-40B4-BE49-F238E27FC236}">
                <a16:creationId xmlns:a16="http://schemas.microsoft.com/office/drawing/2014/main" id="{28F501D6-ED65-75C8-4F3E-79B132C028E5}"/>
              </a:ext>
            </a:extLst>
          </p:cNvPr>
          <p:cNvSpPr txBox="1"/>
          <p:nvPr/>
        </p:nvSpPr>
        <p:spPr>
          <a:xfrm>
            <a:off x="12333329" y="2273760"/>
            <a:ext cx="6291052" cy="714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3"/>
              </a:lnSpc>
            </a:pPr>
            <a:r>
              <a:rPr lang="en-US" sz="8081" dirty="0">
                <a:solidFill>
                  <a:srgbClr val="FFFFFF"/>
                </a:solidFill>
                <a:latin typeface="Nunito Bold"/>
              </a:rPr>
              <a:t>Problem</a:t>
            </a:r>
          </a:p>
        </p:txBody>
      </p:sp>
      <p:pic>
        <p:nvPicPr>
          <p:cNvPr id="9" name="圖片 8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63D7D297-34D8-934D-9D4A-2A98D6581F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4549489"/>
            <a:ext cx="6096000" cy="4573101"/>
          </a:xfrm>
          <a:prstGeom prst="rect">
            <a:avLst/>
          </a:prstGeom>
          <a:ln w="28575">
            <a:solidFill>
              <a:srgbClr val="5E4E45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094889D-1D95-6355-D46D-D24FC25121B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" t="5125" r="2114"/>
          <a:stretch/>
        </p:blipFill>
        <p:spPr>
          <a:xfrm>
            <a:off x="9172575" y="6362700"/>
            <a:ext cx="6768302" cy="71714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250236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57" r="-3757" b="-2974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773976" y="4152900"/>
            <a:ext cx="9309228" cy="5149960"/>
            <a:chOff x="0" y="-38100"/>
            <a:chExt cx="2667644" cy="1277950"/>
          </a:xfrm>
        </p:grpSpPr>
        <p:sp>
          <p:nvSpPr>
            <p:cNvPr id="4" name="Freeform 4"/>
            <p:cNvSpPr/>
            <p:nvPr/>
          </p:nvSpPr>
          <p:spPr>
            <a:xfrm>
              <a:off x="22712" y="0"/>
              <a:ext cx="2644932" cy="1239850"/>
            </a:xfrm>
            <a:custGeom>
              <a:avLst/>
              <a:gdLst/>
              <a:ahLst/>
              <a:cxnLst/>
              <a:rect l="l" t="t" r="r" b="b"/>
              <a:pathLst>
                <a:path w="2644932" h="1239850">
                  <a:moveTo>
                    <a:pt x="45826" y="0"/>
                  </a:moveTo>
                  <a:lnTo>
                    <a:pt x="2599105" y="0"/>
                  </a:lnTo>
                  <a:cubicBezTo>
                    <a:pt x="2611259" y="0"/>
                    <a:pt x="2622915" y="4828"/>
                    <a:pt x="2631510" y="13422"/>
                  </a:cubicBezTo>
                  <a:cubicBezTo>
                    <a:pt x="2640104" y="22016"/>
                    <a:pt x="2644932" y="33673"/>
                    <a:pt x="2644932" y="45826"/>
                  </a:cubicBezTo>
                  <a:lnTo>
                    <a:pt x="2644932" y="1194024"/>
                  </a:lnTo>
                  <a:cubicBezTo>
                    <a:pt x="2644932" y="1206178"/>
                    <a:pt x="2640104" y="1217834"/>
                    <a:pt x="2631510" y="1226428"/>
                  </a:cubicBezTo>
                  <a:cubicBezTo>
                    <a:pt x="2622915" y="1235022"/>
                    <a:pt x="2611259" y="1239850"/>
                    <a:pt x="2599105" y="1239850"/>
                  </a:cubicBezTo>
                  <a:lnTo>
                    <a:pt x="45826" y="1239850"/>
                  </a:lnTo>
                  <a:cubicBezTo>
                    <a:pt x="33673" y="1239850"/>
                    <a:pt x="22016" y="1235022"/>
                    <a:pt x="13422" y="1226428"/>
                  </a:cubicBezTo>
                  <a:cubicBezTo>
                    <a:pt x="4828" y="1217834"/>
                    <a:pt x="0" y="1206178"/>
                    <a:pt x="0" y="1194024"/>
                  </a:cubicBezTo>
                  <a:lnTo>
                    <a:pt x="0" y="45826"/>
                  </a:lnTo>
                  <a:cubicBezTo>
                    <a:pt x="0" y="33673"/>
                    <a:pt x="4828" y="22016"/>
                    <a:pt x="13422" y="13422"/>
                  </a:cubicBezTo>
                  <a:cubicBezTo>
                    <a:pt x="22016" y="4828"/>
                    <a:pt x="33673" y="0"/>
                    <a:pt x="4582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644932" cy="1277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40067" y="3462369"/>
            <a:ext cx="8133909" cy="3890931"/>
            <a:chOff x="0" y="0"/>
            <a:chExt cx="2644932" cy="12398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44932" cy="1239850"/>
            </a:xfrm>
            <a:custGeom>
              <a:avLst/>
              <a:gdLst/>
              <a:ahLst/>
              <a:cxnLst/>
              <a:rect l="l" t="t" r="r" b="b"/>
              <a:pathLst>
                <a:path w="2644932" h="1239850">
                  <a:moveTo>
                    <a:pt x="45826" y="0"/>
                  </a:moveTo>
                  <a:lnTo>
                    <a:pt x="2599105" y="0"/>
                  </a:lnTo>
                  <a:cubicBezTo>
                    <a:pt x="2611259" y="0"/>
                    <a:pt x="2622915" y="4828"/>
                    <a:pt x="2631510" y="13422"/>
                  </a:cubicBezTo>
                  <a:cubicBezTo>
                    <a:pt x="2640104" y="22016"/>
                    <a:pt x="2644932" y="33673"/>
                    <a:pt x="2644932" y="45826"/>
                  </a:cubicBezTo>
                  <a:lnTo>
                    <a:pt x="2644932" y="1194024"/>
                  </a:lnTo>
                  <a:cubicBezTo>
                    <a:pt x="2644932" y="1206178"/>
                    <a:pt x="2640104" y="1217834"/>
                    <a:pt x="2631510" y="1226428"/>
                  </a:cubicBezTo>
                  <a:cubicBezTo>
                    <a:pt x="2622915" y="1235022"/>
                    <a:pt x="2611259" y="1239850"/>
                    <a:pt x="2599105" y="1239850"/>
                  </a:cubicBezTo>
                  <a:lnTo>
                    <a:pt x="45826" y="1239850"/>
                  </a:lnTo>
                  <a:cubicBezTo>
                    <a:pt x="33673" y="1239850"/>
                    <a:pt x="22016" y="1235022"/>
                    <a:pt x="13422" y="1226428"/>
                  </a:cubicBezTo>
                  <a:cubicBezTo>
                    <a:pt x="4828" y="1217834"/>
                    <a:pt x="0" y="1206178"/>
                    <a:pt x="0" y="1194024"/>
                  </a:cubicBezTo>
                  <a:lnTo>
                    <a:pt x="0" y="45826"/>
                  </a:lnTo>
                  <a:cubicBezTo>
                    <a:pt x="0" y="33673"/>
                    <a:pt x="4828" y="22016"/>
                    <a:pt x="13422" y="13422"/>
                  </a:cubicBezTo>
                  <a:cubicBezTo>
                    <a:pt x="22016" y="4828"/>
                    <a:pt x="33673" y="0"/>
                    <a:pt x="4582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644932" cy="1277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382354">
            <a:off x="16566077" y="9192640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5382354">
            <a:off x="15413892" y="9190503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2954000" y="557888"/>
            <a:ext cx="4876801" cy="1367819"/>
            <a:chOff x="0" y="0"/>
            <a:chExt cx="2113791" cy="75926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13791" cy="759269"/>
            </a:xfrm>
            <a:custGeom>
              <a:avLst/>
              <a:gdLst/>
              <a:ahLst/>
              <a:cxnLst/>
              <a:rect l="l" t="t" r="r" b="b"/>
              <a:pathLst>
                <a:path w="2113791" h="759269">
                  <a:moveTo>
                    <a:pt x="49196" y="0"/>
                  </a:moveTo>
                  <a:lnTo>
                    <a:pt x="2064595" y="0"/>
                  </a:lnTo>
                  <a:cubicBezTo>
                    <a:pt x="2091765" y="0"/>
                    <a:pt x="2113791" y="22026"/>
                    <a:pt x="2113791" y="49196"/>
                  </a:cubicBezTo>
                  <a:lnTo>
                    <a:pt x="2113791" y="710073"/>
                  </a:lnTo>
                  <a:cubicBezTo>
                    <a:pt x="2113791" y="737243"/>
                    <a:pt x="2091765" y="759269"/>
                    <a:pt x="2064595" y="759269"/>
                  </a:cubicBezTo>
                  <a:lnTo>
                    <a:pt x="49196" y="759269"/>
                  </a:lnTo>
                  <a:cubicBezTo>
                    <a:pt x="22026" y="759269"/>
                    <a:pt x="0" y="737243"/>
                    <a:pt x="0" y="710073"/>
                  </a:cubicBezTo>
                  <a:lnTo>
                    <a:pt x="0" y="49196"/>
                  </a:lnTo>
                  <a:cubicBezTo>
                    <a:pt x="0" y="22026"/>
                    <a:pt x="22026" y="0"/>
                    <a:pt x="49196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113791" cy="7973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4097000" y="689781"/>
            <a:ext cx="8250349" cy="124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97"/>
              </a:lnSpc>
            </a:pPr>
            <a:r>
              <a:rPr lang="en-US" altLang="zh-TW" sz="8081" dirty="0">
                <a:solidFill>
                  <a:srgbClr val="FFFFFF"/>
                </a:solidFill>
                <a:latin typeface="Nunito Bold"/>
              </a:rPr>
              <a:t>Train</a:t>
            </a:r>
            <a:endParaRPr lang="en-US" sz="8081" dirty="0">
              <a:solidFill>
                <a:srgbClr val="FFFFFF"/>
              </a:solidFill>
              <a:latin typeface="Nunito 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330664" y="2747632"/>
            <a:ext cx="5476297" cy="1081289"/>
            <a:chOff x="0" y="0"/>
            <a:chExt cx="1681122" cy="33193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81122" cy="331936"/>
            </a:xfrm>
            <a:custGeom>
              <a:avLst/>
              <a:gdLst/>
              <a:ahLst/>
              <a:cxnLst/>
              <a:rect l="l" t="t" r="r" b="b"/>
              <a:pathLst>
                <a:path w="1681122" h="331936">
                  <a:moveTo>
                    <a:pt x="72099" y="0"/>
                  </a:moveTo>
                  <a:lnTo>
                    <a:pt x="1609022" y="0"/>
                  </a:lnTo>
                  <a:cubicBezTo>
                    <a:pt x="1648842" y="0"/>
                    <a:pt x="1681122" y="32280"/>
                    <a:pt x="1681122" y="72099"/>
                  </a:cubicBezTo>
                  <a:lnTo>
                    <a:pt x="1681122" y="259836"/>
                  </a:lnTo>
                  <a:cubicBezTo>
                    <a:pt x="1681122" y="278958"/>
                    <a:pt x="1673526" y="297297"/>
                    <a:pt x="1660004" y="310818"/>
                  </a:cubicBezTo>
                  <a:cubicBezTo>
                    <a:pt x="1646483" y="324340"/>
                    <a:pt x="1628144" y="331936"/>
                    <a:pt x="1609022" y="331936"/>
                  </a:cubicBezTo>
                  <a:lnTo>
                    <a:pt x="72099" y="331936"/>
                  </a:lnTo>
                  <a:cubicBezTo>
                    <a:pt x="52977" y="331936"/>
                    <a:pt x="34639" y="324340"/>
                    <a:pt x="21117" y="310818"/>
                  </a:cubicBezTo>
                  <a:cubicBezTo>
                    <a:pt x="7596" y="297297"/>
                    <a:pt x="0" y="278958"/>
                    <a:pt x="0" y="259836"/>
                  </a:cubicBezTo>
                  <a:lnTo>
                    <a:pt x="0" y="72099"/>
                  </a:lnTo>
                  <a:cubicBezTo>
                    <a:pt x="0" y="32280"/>
                    <a:pt x="32280" y="0"/>
                    <a:pt x="72099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681122" cy="370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541092" y="3032629"/>
            <a:ext cx="3640614" cy="511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TW" altLang="zh-TW" sz="3002" dirty="0">
                <a:solidFill>
                  <a:srgbClr val="FFFFFF"/>
                </a:solidFill>
                <a:latin typeface="Nunito"/>
              </a:rPr>
              <a:t>訓練後模型評估</a:t>
            </a:r>
          </a:p>
        </p:txBody>
      </p:sp>
      <p:pic>
        <p:nvPicPr>
          <p:cNvPr id="26" name="圖片 25" descr="一張含有 文字, 圖表, 行, 數字 的圖片&#10;&#10;自動產生的描述">
            <a:extLst>
              <a:ext uri="{FF2B5EF4-FFF2-40B4-BE49-F238E27FC236}">
                <a16:creationId xmlns:a16="http://schemas.microsoft.com/office/drawing/2014/main" id="{1D57BFAC-2853-CF3A-52F7-D8864C7055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700" y="4748076"/>
            <a:ext cx="8858101" cy="4429051"/>
          </a:xfrm>
          <a:prstGeom prst="rect">
            <a:avLst/>
          </a:prstGeom>
          <a:noFill/>
          <a:ln w="28575">
            <a:solidFill>
              <a:srgbClr val="5E4E45"/>
            </a:solidFill>
          </a:ln>
        </p:spPr>
      </p:pic>
      <p:pic>
        <p:nvPicPr>
          <p:cNvPr id="25" name="圖片 24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A87938ED-2C3F-B978-0A36-6883830C3B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872" y="3957274"/>
            <a:ext cx="7670881" cy="3116007"/>
          </a:xfrm>
          <a:prstGeom prst="rect">
            <a:avLst/>
          </a:prstGeom>
          <a:ln w="28575">
            <a:solidFill>
              <a:srgbClr val="5E4E45"/>
            </a:solidFill>
          </a:ln>
        </p:spPr>
      </p:pic>
      <p:grpSp>
        <p:nvGrpSpPr>
          <p:cNvPr id="21" name="Group 21"/>
          <p:cNvGrpSpPr/>
          <p:nvPr/>
        </p:nvGrpSpPr>
        <p:grpSpPr>
          <a:xfrm>
            <a:off x="12745877" y="3397807"/>
            <a:ext cx="5476297" cy="1215779"/>
            <a:chOff x="0" y="-38100"/>
            <a:chExt cx="1681122" cy="373222"/>
          </a:xfrm>
        </p:grpSpPr>
        <p:sp>
          <p:nvSpPr>
            <p:cNvPr id="22" name="Freeform 22"/>
            <p:cNvSpPr/>
            <p:nvPr/>
          </p:nvSpPr>
          <p:spPr>
            <a:xfrm>
              <a:off x="0" y="3186"/>
              <a:ext cx="1681122" cy="331936"/>
            </a:xfrm>
            <a:custGeom>
              <a:avLst/>
              <a:gdLst/>
              <a:ahLst/>
              <a:cxnLst/>
              <a:rect l="l" t="t" r="r" b="b"/>
              <a:pathLst>
                <a:path w="1681122" h="331936">
                  <a:moveTo>
                    <a:pt x="72099" y="0"/>
                  </a:moveTo>
                  <a:lnTo>
                    <a:pt x="1609022" y="0"/>
                  </a:lnTo>
                  <a:cubicBezTo>
                    <a:pt x="1648842" y="0"/>
                    <a:pt x="1681122" y="32280"/>
                    <a:pt x="1681122" y="72099"/>
                  </a:cubicBezTo>
                  <a:lnTo>
                    <a:pt x="1681122" y="259836"/>
                  </a:lnTo>
                  <a:cubicBezTo>
                    <a:pt x="1681122" y="278958"/>
                    <a:pt x="1673526" y="297297"/>
                    <a:pt x="1660004" y="310818"/>
                  </a:cubicBezTo>
                  <a:cubicBezTo>
                    <a:pt x="1646483" y="324340"/>
                    <a:pt x="1628144" y="331936"/>
                    <a:pt x="1609022" y="331936"/>
                  </a:cubicBezTo>
                  <a:lnTo>
                    <a:pt x="72099" y="331936"/>
                  </a:lnTo>
                  <a:cubicBezTo>
                    <a:pt x="52977" y="331936"/>
                    <a:pt x="34639" y="324340"/>
                    <a:pt x="21117" y="310818"/>
                  </a:cubicBezTo>
                  <a:cubicBezTo>
                    <a:pt x="7596" y="297297"/>
                    <a:pt x="0" y="278958"/>
                    <a:pt x="0" y="259836"/>
                  </a:cubicBezTo>
                  <a:lnTo>
                    <a:pt x="0" y="72099"/>
                  </a:lnTo>
                  <a:cubicBezTo>
                    <a:pt x="0" y="32280"/>
                    <a:pt x="32280" y="0"/>
                    <a:pt x="72099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681122" cy="370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4636321" y="3817294"/>
            <a:ext cx="2175409" cy="5112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TW" altLang="zh-TW" sz="3002" dirty="0">
                <a:solidFill>
                  <a:srgbClr val="FFFFFF"/>
                </a:solidFill>
                <a:latin typeface="Nunito"/>
              </a:rPr>
              <a:t>訓練過程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57" r="-3757" b="-2974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362987" y="1226594"/>
            <a:ext cx="15562027" cy="7689151"/>
            <a:chOff x="0" y="-38100"/>
            <a:chExt cx="4098641" cy="20251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98641" cy="1987026"/>
            </a:xfrm>
            <a:custGeom>
              <a:avLst/>
              <a:gdLst/>
              <a:ahLst/>
              <a:cxnLst/>
              <a:rect l="l" t="t" r="r" b="b"/>
              <a:pathLst>
                <a:path w="4098641" h="1987026">
                  <a:moveTo>
                    <a:pt x="25372" y="0"/>
                  </a:moveTo>
                  <a:lnTo>
                    <a:pt x="4073269" y="0"/>
                  </a:lnTo>
                  <a:cubicBezTo>
                    <a:pt x="4087282" y="0"/>
                    <a:pt x="4098641" y="11359"/>
                    <a:pt x="4098641" y="25372"/>
                  </a:cubicBezTo>
                  <a:lnTo>
                    <a:pt x="4098641" y="1961654"/>
                  </a:lnTo>
                  <a:cubicBezTo>
                    <a:pt x="4098641" y="1975667"/>
                    <a:pt x="4087282" y="1987026"/>
                    <a:pt x="4073269" y="1987026"/>
                  </a:cubicBezTo>
                  <a:lnTo>
                    <a:pt x="25372" y="1987026"/>
                  </a:lnTo>
                  <a:cubicBezTo>
                    <a:pt x="11359" y="1987026"/>
                    <a:pt x="0" y="1975667"/>
                    <a:pt x="0" y="1961654"/>
                  </a:cubicBezTo>
                  <a:lnTo>
                    <a:pt x="0" y="25372"/>
                  </a:lnTo>
                  <a:cubicBezTo>
                    <a:pt x="0" y="11359"/>
                    <a:pt x="11359" y="0"/>
                    <a:pt x="25372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098641" cy="20251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5373066">
            <a:off x="9409959" y="9051298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 rot="5373066">
            <a:off x="8257772" y="9052274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3286788" y="3334558"/>
            <a:ext cx="11800812" cy="3104342"/>
            <a:chOff x="0" y="0"/>
            <a:chExt cx="2605306" cy="45737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05306" cy="457379"/>
            </a:xfrm>
            <a:custGeom>
              <a:avLst/>
              <a:gdLst/>
              <a:ahLst/>
              <a:cxnLst/>
              <a:rect l="l" t="t" r="r" b="b"/>
              <a:pathLst>
                <a:path w="2605306" h="457379">
                  <a:moveTo>
                    <a:pt x="39915" y="0"/>
                  </a:moveTo>
                  <a:lnTo>
                    <a:pt x="2565391" y="0"/>
                  </a:lnTo>
                  <a:cubicBezTo>
                    <a:pt x="2587436" y="0"/>
                    <a:pt x="2605306" y="17870"/>
                    <a:pt x="2605306" y="39915"/>
                  </a:cubicBezTo>
                  <a:lnTo>
                    <a:pt x="2605306" y="417464"/>
                  </a:lnTo>
                  <a:cubicBezTo>
                    <a:pt x="2605306" y="439509"/>
                    <a:pt x="2587436" y="457379"/>
                    <a:pt x="2565391" y="457379"/>
                  </a:cubicBezTo>
                  <a:lnTo>
                    <a:pt x="39915" y="457379"/>
                  </a:lnTo>
                  <a:cubicBezTo>
                    <a:pt x="17870" y="457379"/>
                    <a:pt x="0" y="439509"/>
                    <a:pt x="0" y="417464"/>
                  </a:cubicBezTo>
                  <a:lnTo>
                    <a:pt x="0" y="39915"/>
                  </a:lnTo>
                  <a:cubicBezTo>
                    <a:pt x="0" y="17870"/>
                    <a:pt x="17870" y="0"/>
                    <a:pt x="39915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605306" cy="4954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548394" y="3743872"/>
            <a:ext cx="11277600" cy="1397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313"/>
              </a:lnSpc>
            </a:pPr>
            <a:r>
              <a:rPr lang="en-US" altLang="zh-TW" sz="8081" dirty="0">
                <a:solidFill>
                  <a:srgbClr val="FFFFFF"/>
                </a:solidFill>
                <a:latin typeface="Nunito Bold"/>
              </a:rPr>
              <a:t>YOLOV5M</a:t>
            </a:r>
            <a:r>
              <a:rPr lang="zh-TW" altLang="en-US" sz="8081" dirty="0">
                <a:solidFill>
                  <a:srgbClr val="FFFFFF"/>
                </a:solidFill>
                <a:latin typeface="Nunito Bold"/>
              </a:rPr>
              <a:t> </a:t>
            </a:r>
            <a:r>
              <a:rPr lang="en-US" altLang="zh-TW" sz="8081" dirty="0">
                <a:solidFill>
                  <a:srgbClr val="FFFFFF"/>
                </a:solidFill>
                <a:latin typeface="Nunito Bold"/>
              </a:rPr>
              <a:t>&amp;</a:t>
            </a:r>
            <a:r>
              <a:rPr lang="zh-TW" altLang="en-US" sz="8081" dirty="0">
                <a:solidFill>
                  <a:srgbClr val="FFFFFF"/>
                </a:solidFill>
                <a:latin typeface="Nunito Bold"/>
              </a:rPr>
              <a:t> </a:t>
            </a:r>
            <a:r>
              <a:rPr lang="en-US" altLang="zh-TW" sz="8081" dirty="0">
                <a:solidFill>
                  <a:srgbClr val="FFFFFF"/>
                </a:solidFill>
                <a:latin typeface="Nunito Bold"/>
              </a:rPr>
              <a:t>YOLOV9C</a:t>
            </a: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F71AEA68-9DDB-0C7F-C180-7CBE44AA6290}"/>
              </a:ext>
            </a:extLst>
          </p:cNvPr>
          <p:cNvSpPr txBox="1"/>
          <p:nvPr/>
        </p:nvSpPr>
        <p:spPr>
          <a:xfrm>
            <a:off x="14863307" y="8648700"/>
            <a:ext cx="1828800" cy="2240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313"/>
              </a:lnSpc>
            </a:pPr>
            <a:r>
              <a:rPr lang="en-US" altLang="zh-TW" sz="30000" dirty="0">
                <a:solidFill>
                  <a:srgbClr val="5E4E45"/>
                </a:solidFill>
                <a:latin typeface="Nunito Bold"/>
              </a:rPr>
              <a:t>7</a:t>
            </a:r>
            <a:endParaRPr lang="en-US" sz="30000" dirty="0">
              <a:solidFill>
                <a:srgbClr val="5E4E45"/>
              </a:solidFill>
              <a:latin typeface="Nunito Bold"/>
            </a:endParaRP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C41C2585-5C74-DADD-57D1-77A0FB559496}"/>
              </a:ext>
            </a:extLst>
          </p:cNvPr>
          <p:cNvSpPr txBox="1"/>
          <p:nvPr/>
        </p:nvSpPr>
        <p:spPr>
          <a:xfrm>
            <a:off x="6824907" y="4793375"/>
            <a:ext cx="11191212" cy="1207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313"/>
              </a:lnSpc>
            </a:pPr>
            <a:r>
              <a:rPr lang="en-US" altLang="zh-TW" sz="3200" dirty="0">
                <a:solidFill>
                  <a:srgbClr val="FFFFFF"/>
                </a:solidFill>
                <a:latin typeface="Nunito Bold"/>
              </a:rPr>
              <a:t>(</a:t>
            </a:r>
            <a:r>
              <a:rPr lang="zh-TW" altLang="zh-TW" sz="3200" dirty="0">
                <a:solidFill>
                  <a:srgbClr val="FFFFFF"/>
                </a:solidFill>
                <a:latin typeface="Nunito Bold"/>
              </a:rPr>
              <a:t>進行</a:t>
            </a:r>
            <a:r>
              <a:rPr lang="en-US" altLang="zh-TW" sz="3200" dirty="0">
                <a:solidFill>
                  <a:srgbClr val="FFFFFF"/>
                </a:solidFill>
                <a:latin typeface="Nunito Bold"/>
              </a:rPr>
              <a:t>Augmentations)</a:t>
            </a:r>
            <a:endParaRPr lang="en-US" sz="3200" dirty="0">
              <a:solidFill>
                <a:srgbClr val="FFFFFF"/>
              </a:solidFill>
              <a:latin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13496792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57" r="-3757" b="-2974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972893" y="5219456"/>
            <a:ext cx="8615932" cy="3886444"/>
            <a:chOff x="0" y="0"/>
            <a:chExt cx="2644932" cy="12398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4932" cy="1239850"/>
            </a:xfrm>
            <a:custGeom>
              <a:avLst/>
              <a:gdLst/>
              <a:ahLst/>
              <a:cxnLst/>
              <a:rect l="l" t="t" r="r" b="b"/>
              <a:pathLst>
                <a:path w="2644932" h="1239850">
                  <a:moveTo>
                    <a:pt x="45826" y="0"/>
                  </a:moveTo>
                  <a:lnTo>
                    <a:pt x="2599105" y="0"/>
                  </a:lnTo>
                  <a:cubicBezTo>
                    <a:pt x="2611259" y="0"/>
                    <a:pt x="2622915" y="4828"/>
                    <a:pt x="2631510" y="13422"/>
                  </a:cubicBezTo>
                  <a:cubicBezTo>
                    <a:pt x="2640104" y="22016"/>
                    <a:pt x="2644932" y="33673"/>
                    <a:pt x="2644932" y="45826"/>
                  </a:cubicBezTo>
                  <a:lnTo>
                    <a:pt x="2644932" y="1194024"/>
                  </a:lnTo>
                  <a:cubicBezTo>
                    <a:pt x="2644932" y="1206178"/>
                    <a:pt x="2640104" y="1217834"/>
                    <a:pt x="2631510" y="1226428"/>
                  </a:cubicBezTo>
                  <a:cubicBezTo>
                    <a:pt x="2622915" y="1235022"/>
                    <a:pt x="2611259" y="1239850"/>
                    <a:pt x="2599105" y="1239850"/>
                  </a:cubicBezTo>
                  <a:lnTo>
                    <a:pt x="45826" y="1239850"/>
                  </a:lnTo>
                  <a:cubicBezTo>
                    <a:pt x="33673" y="1239850"/>
                    <a:pt x="22016" y="1235022"/>
                    <a:pt x="13422" y="1226428"/>
                  </a:cubicBezTo>
                  <a:cubicBezTo>
                    <a:pt x="4828" y="1217834"/>
                    <a:pt x="0" y="1206178"/>
                    <a:pt x="0" y="1194024"/>
                  </a:cubicBezTo>
                  <a:lnTo>
                    <a:pt x="0" y="45826"/>
                  </a:lnTo>
                  <a:cubicBezTo>
                    <a:pt x="0" y="33673"/>
                    <a:pt x="4828" y="22016"/>
                    <a:pt x="13422" y="13422"/>
                  </a:cubicBezTo>
                  <a:cubicBezTo>
                    <a:pt x="22016" y="4828"/>
                    <a:pt x="33673" y="0"/>
                    <a:pt x="4582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644932" cy="1277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99175" y="3632221"/>
            <a:ext cx="8615932" cy="4038844"/>
            <a:chOff x="0" y="0"/>
            <a:chExt cx="2644932" cy="12398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44932" cy="1239850"/>
            </a:xfrm>
            <a:custGeom>
              <a:avLst/>
              <a:gdLst/>
              <a:ahLst/>
              <a:cxnLst/>
              <a:rect l="l" t="t" r="r" b="b"/>
              <a:pathLst>
                <a:path w="2644932" h="1239850">
                  <a:moveTo>
                    <a:pt x="45826" y="0"/>
                  </a:moveTo>
                  <a:lnTo>
                    <a:pt x="2599105" y="0"/>
                  </a:lnTo>
                  <a:cubicBezTo>
                    <a:pt x="2611259" y="0"/>
                    <a:pt x="2622915" y="4828"/>
                    <a:pt x="2631510" y="13422"/>
                  </a:cubicBezTo>
                  <a:cubicBezTo>
                    <a:pt x="2640104" y="22016"/>
                    <a:pt x="2644932" y="33673"/>
                    <a:pt x="2644932" y="45826"/>
                  </a:cubicBezTo>
                  <a:lnTo>
                    <a:pt x="2644932" y="1194024"/>
                  </a:lnTo>
                  <a:cubicBezTo>
                    <a:pt x="2644932" y="1206178"/>
                    <a:pt x="2640104" y="1217834"/>
                    <a:pt x="2631510" y="1226428"/>
                  </a:cubicBezTo>
                  <a:cubicBezTo>
                    <a:pt x="2622915" y="1235022"/>
                    <a:pt x="2611259" y="1239850"/>
                    <a:pt x="2599105" y="1239850"/>
                  </a:cubicBezTo>
                  <a:lnTo>
                    <a:pt x="45826" y="1239850"/>
                  </a:lnTo>
                  <a:cubicBezTo>
                    <a:pt x="33673" y="1239850"/>
                    <a:pt x="22016" y="1235022"/>
                    <a:pt x="13422" y="1226428"/>
                  </a:cubicBezTo>
                  <a:cubicBezTo>
                    <a:pt x="4828" y="1217834"/>
                    <a:pt x="0" y="1206178"/>
                    <a:pt x="0" y="1194024"/>
                  </a:cubicBezTo>
                  <a:lnTo>
                    <a:pt x="0" y="45826"/>
                  </a:lnTo>
                  <a:cubicBezTo>
                    <a:pt x="0" y="33673"/>
                    <a:pt x="4828" y="22016"/>
                    <a:pt x="13422" y="13422"/>
                  </a:cubicBezTo>
                  <a:cubicBezTo>
                    <a:pt x="22016" y="4828"/>
                    <a:pt x="33673" y="0"/>
                    <a:pt x="4582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644932" cy="1277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382354">
            <a:off x="16566077" y="9192640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5382354">
            <a:off x="15413892" y="9190503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389772" y="2917484"/>
            <a:ext cx="5476297" cy="1081289"/>
            <a:chOff x="0" y="0"/>
            <a:chExt cx="1681122" cy="33193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81122" cy="331936"/>
            </a:xfrm>
            <a:custGeom>
              <a:avLst/>
              <a:gdLst/>
              <a:ahLst/>
              <a:cxnLst/>
              <a:rect l="l" t="t" r="r" b="b"/>
              <a:pathLst>
                <a:path w="1681122" h="331936">
                  <a:moveTo>
                    <a:pt x="72099" y="0"/>
                  </a:moveTo>
                  <a:lnTo>
                    <a:pt x="1609022" y="0"/>
                  </a:lnTo>
                  <a:cubicBezTo>
                    <a:pt x="1648842" y="0"/>
                    <a:pt x="1681122" y="32280"/>
                    <a:pt x="1681122" y="72099"/>
                  </a:cubicBezTo>
                  <a:lnTo>
                    <a:pt x="1681122" y="259836"/>
                  </a:lnTo>
                  <a:cubicBezTo>
                    <a:pt x="1681122" y="278958"/>
                    <a:pt x="1673526" y="297297"/>
                    <a:pt x="1660004" y="310818"/>
                  </a:cubicBezTo>
                  <a:cubicBezTo>
                    <a:pt x="1646483" y="324340"/>
                    <a:pt x="1628144" y="331936"/>
                    <a:pt x="1609022" y="331936"/>
                  </a:cubicBezTo>
                  <a:lnTo>
                    <a:pt x="72099" y="331936"/>
                  </a:lnTo>
                  <a:cubicBezTo>
                    <a:pt x="52977" y="331936"/>
                    <a:pt x="34639" y="324340"/>
                    <a:pt x="21117" y="310818"/>
                  </a:cubicBezTo>
                  <a:cubicBezTo>
                    <a:pt x="7596" y="297297"/>
                    <a:pt x="0" y="278958"/>
                    <a:pt x="0" y="259836"/>
                  </a:cubicBezTo>
                  <a:lnTo>
                    <a:pt x="0" y="72099"/>
                  </a:lnTo>
                  <a:cubicBezTo>
                    <a:pt x="0" y="32280"/>
                    <a:pt x="32280" y="0"/>
                    <a:pt x="72099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681122" cy="370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610764" y="3198377"/>
            <a:ext cx="1034312" cy="519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3"/>
              </a:lnSpc>
            </a:pPr>
            <a:r>
              <a:rPr lang="en-US" altLang="zh-TW" sz="3002" dirty="0">
                <a:solidFill>
                  <a:srgbClr val="FFFFFF"/>
                </a:solidFill>
                <a:latin typeface="Nunito"/>
              </a:rPr>
              <a:t>Train</a:t>
            </a:r>
            <a:endParaRPr lang="en-US" sz="3002" dirty="0">
              <a:solidFill>
                <a:srgbClr val="FFFFFF"/>
              </a:solidFill>
              <a:latin typeface="Nunito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12441237" y="4602856"/>
            <a:ext cx="5476297" cy="1081289"/>
            <a:chOff x="0" y="0"/>
            <a:chExt cx="1681122" cy="33193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681122" cy="331936"/>
            </a:xfrm>
            <a:custGeom>
              <a:avLst/>
              <a:gdLst/>
              <a:ahLst/>
              <a:cxnLst/>
              <a:rect l="l" t="t" r="r" b="b"/>
              <a:pathLst>
                <a:path w="1681122" h="331936">
                  <a:moveTo>
                    <a:pt x="72099" y="0"/>
                  </a:moveTo>
                  <a:lnTo>
                    <a:pt x="1609022" y="0"/>
                  </a:lnTo>
                  <a:cubicBezTo>
                    <a:pt x="1648842" y="0"/>
                    <a:pt x="1681122" y="32280"/>
                    <a:pt x="1681122" y="72099"/>
                  </a:cubicBezTo>
                  <a:lnTo>
                    <a:pt x="1681122" y="259836"/>
                  </a:lnTo>
                  <a:cubicBezTo>
                    <a:pt x="1681122" y="278958"/>
                    <a:pt x="1673526" y="297297"/>
                    <a:pt x="1660004" y="310818"/>
                  </a:cubicBezTo>
                  <a:cubicBezTo>
                    <a:pt x="1646483" y="324340"/>
                    <a:pt x="1628144" y="331936"/>
                    <a:pt x="1609022" y="331936"/>
                  </a:cubicBezTo>
                  <a:lnTo>
                    <a:pt x="72099" y="331936"/>
                  </a:lnTo>
                  <a:cubicBezTo>
                    <a:pt x="52977" y="331936"/>
                    <a:pt x="34639" y="324340"/>
                    <a:pt x="21117" y="310818"/>
                  </a:cubicBezTo>
                  <a:cubicBezTo>
                    <a:pt x="7596" y="297297"/>
                    <a:pt x="0" y="278958"/>
                    <a:pt x="0" y="259836"/>
                  </a:cubicBezTo>
                  <a:lnTo>
                    <a:pt x="0" y="72099"/>
                  </a:lnTo>
                  <a:cubicBezTo>
                    <a:pt x="0" y="32280"/>
                    <a:pt x="32280" y="0"/>
                    <a:pt x="72099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681122" cy="370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4779166" y="4880941"/>
            <a:ext cx="800438" cy="519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3"/>
              </a:lnSpc>
            </a:pPr>
            <a:r>
              <a:rPr lang="en-US" sz="3002" dirty="0">
                <a:solidFill>
                  <a:srgbClr val="FFFFFF"/>
                </a:solidFill>
                <a:latin typeface="Nunito"/>
              </a:rPr>
              <a:t>Test</a:t>
            </a:r>
          </a:p>
        </p:txBody>
      </p:sp>
      <p:grpSp>
        <p:nvGrpSpPr>
          <p:cNvPr id="25" name="Group 11">
            <a:extLst>
              <a:ext uri="{FF2B5EF4-FFF2-40B4-BE49-F238E27FC236}">
                <a16:creationId xmlns:a16="http://schemas.microsoft.com/office/drawing/2014/main" id="{7028D447-4EE5-1C82-F46A-3E6FD6FD4CFD}"/>
              </a:ext>
            </a:extLst>
          </p:cNvPr>
          <p:cNvGrpSpPr/>
          <p:nvPr/>
        </p:nvGrpSpPr>
        <p:grpSpPr>
          <a:xfrm>
            <a:off x="12573000" y="557888"/>
            <a:ext cx="5344534" cy="1367819"/>
            <a:chOff x="0" y="0"/>
            <a:chExt cx="2113791" cy="759269"/>
          </a:xfrm>
        </p:grpSpPr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C14E54-E0D7-1FE6-1CA2-FF1A1D233E5D}"/>
                </a:ext>
              </a:extLst>
            </p:cNvPr>
            <p:cNvSpPr/>
            <p:nvPr/>
          </p:nvSpPr>
          <p:spPr>
            <a:xfrm>
              <a:off x="0" y="0"/>
              <a:ext cx="2113791" cy="759269"/>
            </a:xfrm>
            <a:custGeom>
              <a:avLst/>
              <a:gdLst/>
              <a:ahLst/>
              <a:cxnLst/>
              <a:rect l="l" t="t" r="r" b="b"/>
              <a:pathLst>
                <a:path w="2113791" h="759269">
                  <a:moveTo>
                    <a:pt x="49196" y="0"/>
                  </a:moveTo>
                  <a:lnTo>
                    <a:pt x="2064595" y="0"/>
                  </a:lnTo>
                  <a:cubicBezTo>
                    <a:pt x="2091765" y="0"/>
                    <a:pt x="2113791" y="22026"/>
                    <a:pt x="2113791" y="49196"/>
                  </a:cubicBezTo>
                  <a:lnTo>
                    <a:pt x="2113791" y="710073"/>
                  </a:lnTo>
                  <a:cubicBezTo>
                    <a:pt x="2113791" y="737243"/>
                    <a:pt x="2091765" y="759269"/>
                    <a:pt x="2064595" y="759269"/>
                  </a:cubicBezTo>
                  <a:lnTo>
                    <a:pt x="49196" y="759269"/>
                  </a:lnTo>
                  <a:cubicBezTo>
                    <a:pt x="22026" y="759269"/>
                    <a:pt x="0" y="737243"/>
                    <a:pt x="0" y="710073"/>
                  </a:cubicBezTo>
                  <a:lnTo>
                    <a:pt x="0" y="49196"/>
                  </a:lnTo>
                  <a:cubicBezTo>
                    <a:pt x="0" y="22026"/>
                    <a:pt x="22026" y="0"/>
                    <a:pt x="49196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TextBox 13">
              <a:extLst>
                <a:ext uri="{FF2B5EF4-FFF2-40B4-BE49-F238E27FC236}">
                  <a16:creationId xmlns:a16="http://schemas.microsoft.com/office/drawing/2014/main" id="{58C1F6A5-CA8C-3976-752A-13E54F29DD7F}"/>
                </a:ext>
              </a:extLst>
            </p:cNvPr>
            <p:cNvSpPr txBox="1"/>
            <p:nvPr/>
          </p:nvSpPr>
          <p:spPr>
            <a:xfrm>
              <a:off x="0" y="-38100"/>
              <a:ext cx="2113791" cy="7973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TextBox 15">
            <a:extLst>
              <a:ext uri="{FF2B5EF4-FFF2-40B4-BE49-F238E27FC236}">
                <a16:creationId xmlns:a16="http://schemas.microsoft.com/office/drawing/2014/main" id="{7F2E78F4-F699-E094-7194-3E7EA72741A1}"/>
              </a:ext>
            </a:extLst>
          </p:cNvPr>
          <p:cNvSpPr txBox="1"/>
          <p:nvPr/>
        </p:nvSpPr>
        <p:spPr>
          <a:xfrm>
            <a:off x="12706728" y="687892"/>
            <a:ext cx="5077077" cy="1243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97"/>
              </a:lnSpc>
            </a:pPr>
            <a:r>
              <a:rPr lang="en-US" altLang="zh-TW" sz="8081" dirty="0">
                <a:solidFill>
                  <a:srgbClr val="FFFFFF"/>
                </a:solidFill>
                <a:latin typeface="Nunito Bold"/>
              </a:rPr>
              <a:t>YOLOV5M</a:t>
            </a:r>
            <a:endParaRPr lang="en-US" sz="8081" dirty="0">
              <a:solidFill>
                <a:srgbClr val="FFFFFF"/>
              </a:solidFill>
              <a:latin typeface="Nunito Bold"/>
            </a:endParaRP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14AB7002-6C9E-EE18-84E2-A448E89C68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6556" y="4784220"/>
            <a:ext cx="8061170" cy="1985005"/>
          </a:xfrm>
          <a:prstGeom prst="rect">
            <a:avLst/>
          </a:prstGeom>
          <a:ln w="28575">
            <a:solidFill>
              <a:srgbClr val="5E4E45"/>
            </a:solidFill>
          </a:ln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F48631E0-B3E7-E206-44AC-1CAA761DC59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1" t="3374" r="349" b="3786"/>
          <a:stretch/>
        </p:blipFill>
        <p:spPr>
          <a:xfrm>
            <a:off x="9332168" y="6417942"/>
            <a:ext cx="8116109" cy="1816216"/>
          </a:xfrm>
          <a:prstGeom prst="rect">
            <a:avLst/>
          </a:prstGeom>
          <a:ln w="28575">
            <a:solidFill>
              <a:srgbClr val="5E4E45"/>
            </a:solidFill>
          </a:ln>
        </p:spPr>
      </p:pic>
    </p:spTree>
    <p:extLst>
      <p:ext uri="{BB962C8B-B14F-4D97-AF65-F5344CB8AC3E}">
        <p14:creationId xmlns:p14="http://schemas.microsoft.com/office/powerpoint/2010/main" val="32155325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57" r="-3757" b="-2974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972893" y="5219456"/>
            <a:ext cx="8615932" cy="3886444"/>
            <a:chOff x="0" y="0"/>
            <a:chExt cx="2644932" cy="12398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4932" cy="1239850"/>
            </a:xfrm>
            <a:custGeom>
              <a:avLst/>
              <a:gdLst/>
              <a:ahLst/>
              <a:cxnLst/>
              <a:rect l="l" t="t" r="r" b="b"/>
              <a:pathLst>
                <a:path w="2644932" h="1239850">
                  <a:moveTo>
                    <a:pt x="45826" y="0"/>
                  </a:moveTo>
                  <a:lnTo>
                    <a:pt x="2599105" y="0"/>
                  </a:lnTo>
                  <a:cubicBezTo>
                    <a:pt x="2611259" y="0"/>
                    <a:pt x="2622915" y="4828"/>
                    <a:pt x="2631510" y="13422"/>
                  </a:cubicBezTo>
                  <a:cubicBezTo>
                    <a:pt x="2640104" y="22016"/>
                    <a:pt x="2644932" y="33673"/>
                    <a:pt x="2644932" y="45826"/>
                  </a:cubicBezTo>
                  <a:lnTo>
                    <a:pt x="2644932" y="1194024"/>
                  </a:lnTo>
                  <a:cubicBezTo>
                    <a:pt x="2644932" y="1206178"/>
                    <a:pt x="2640104" y="1217834"/>
                    <a:pt x="2631510" y="1226428"/>
                  </a:cubicBezTo>
                  <a:cubicBezTo>
                    <a:pt x="2622915" y="1235022"/>
                    <a:pt x="2611259" y="1239850"/>
                    <a:pt x="2599105" y="1239850"/>
                  </a:cubicBezTo>
                  <a:lnTo>
                    <a:pt x="45826" y="1239850"/>
                  </a:lnTo>
                  <a:cubicBezTo>
                    <a:pt x="33673" y="1239850"/>
                    <a:pt x="22016" y="1235022"/>
                    <a:pt x="13422" y="1226428"/>
                  </a:cubicBezTo>
                  <a:cubicBezTo>
                    <a:pt x="4828" y="1217834"/>
                    <a:pt x="0" y="1206178"/>
                    <a:pt x="0" y="1194024"/>
                  </a:cubicBezTo>
                  <a:lnTo>
                    <a:pt x="0" y="45826"/>
                  </a:lnTo>
                  <a:cubicBezTo>
                    <a:pt x="0" y="33673"/>
                    <a:pt x="4828" y="22016"/>
                    <a:pt x="13422" y="13422"/>
                  </a:cubicBezTo>
                  <a:cubicBezTo>
                    <a:pt x="22016" y="4828"/>
                    <a:pt x="33673" y="0"/>
                    <a:pt x="4582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644932" cy="1277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99175" y="3632221"/>
            <a:ext cx="8615932" cy="4038844"/>
            <a:chOff x="0" y="0"/>
            <a:chExt cx="2644932" cy="12398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44932" cy="1239850"/>
            </a:xfrm>
            <a:custGeom>
              <a:avLst/>
              <a:gdLst/>
              <a:ahLst/>
              <a:cxnLst/>
              <a:rect l="l" t="t" r="r" b="b"/>
              <a:pathLst>
                <a:path w="2644932" h="1239850">
                  <a:moveTo>
                    <a:pt x="45826" y="0"/>
                  </a:moveTo>
                  <a:lnTo>
                    <a:pt x="2599105" y="0"/>
                  </a:lnTo>
                  <a:cubicBezTo>
                    <a:pt x="2611259" y="0"/>
                    <a:pt x="2622915" y="4828"/>
                    <a:pt x="2631510" y="13422"/>
                  </a:cubicBezTo>
                  <a:cubicBezTo>
                    <a:pt x="2640104" y="22016"/>
                    <a:pt x="2644932" y="33673"/>
                    <a:pt x="2644932" y="45826"/>
                  </a:cubicBezTo>
                  <a:lnTo>
                    <a:pt x="2644932" y="1194024"/>
                  </a:lnTo>
                  <a:cubicBezTo>
                    <a:pt x="2644932" y="1206178"/>
                    <a:pt x="2640104" y="1217834"/>
                    <a:pt x="2631510" y="1226428"/>
                  </a:cubicBezTo>
                  <a:cubicBezTo>
                    <a:pt x="2622915" y="1235022"/>
                    <a:pt x="2611259" y="1239850"/>
                    <a:pt x="2599105" y="1239850"/>
                  </a:cubicBezTo>
                  <a:lnTo>
                    <a:pt x="45826" y="1239850"/>
                  </a:lnTo>
                  <a:cubicBezTo>
                    <a:pt x="33673" y="1239850"/>
                    <a:pt x="22016" y="1235022"/>
                    <a:pt x="13422" y="1226428"/>
                  </a:cubicBezTo>
                  <a:cubicBezTo>
                    <a:pt x="4828" y="1217834"/>
                    <a:pt x="0" y="1206178"/>
                    <a:pt x="0" y="1194024"/>
                  </a:cubicBezTo>
                  <a:lnTo>
                    <a:pt x="0" y="45826"/>
                  </a:lnTo>
                  <a:cubicBezTo>
                    <a:pt x="0" y="33673"/>
                    <a:pt x="4828" y="22016"/>
                    <a:pt x="13422" y="13422"/>
                  </a:cubicBezTo>
                  <a:cubicBezTo>
                    <a:pt x="22016" y="4828"/>
                    <a:pt x="33673" y="0"/>
                    <a:pt x="4582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644932" cy="1277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382354">
            <a:off x="16566077" y="9192640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5382354">
            <a:off x="15413892" y="9190503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389772" y="2917484"/>
            <a:ext cx="5476297" cy="1081289"/>
            <a:chOff x="0" y="0"/>
            <a:chExt cx="1681122" cy="33193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81122" cy="331936"/>
            </a:xfrm>
            <a:custGeom>
              <a:avLst/>
              <a:gdLst/>
              <a:ahLst/>
              <a:cxnLst/>
              <a:rect l="l" t="t" r="r" b="b"/>
              <a:pathLst>
                <a:path w="1681122" h="331936">
                  <a:moveTo>
                    <a:pt x="72099" y="0"/>
                  </a:moveTo>
                  <a:lnTo>
                    <a:pt x="1609022" y="0"/>
                  </a:lnTo>
                  <a:cubicBezTo>
                    <a:pt x="1648842" y="0"/>
                    <a:pt x="1681122" y="32280"/>
                    <a:pt x="1681122" y="72099"/>
                  </a:cubicBezTo>
                  <a:lnTo>
                    <a:pt x="1681122" y="259836"/>
                  </a:lnTo>
                  <a:cubicBezTo>
                    <a:pt x="1681122" y="278958"/>
                    <a:pt x="1673526" y="297297"/>
                    <a:pt x="1660004" y="310818"/>
                  </a:cubicBezTo>
                  <a:cubicBezTo>
                    <a:pt x="1646483" y="324340"/>
                    <a:pt x="1628144" y="331936"/>
                    <a:pt x="1609022" y="331936"/>
                  </a:cubicBezTo>
                  <a:lnTo>
                    <a:pt x="72099" y="331936"/>
                  </a:lnTo>
                  <a:cubicBezTo>
                    <a:pt x="52977" y="331936"/>
                    <a:pt x="34639" y="324340"/>
                    <a:pt x="21117" y="310818"/>
                  </a:cubicBezTo>
                  <a:cubicBezTo>
                    <a:pt x="7596" y="297297"/>
                    <a:pt x="0" y="278958"/>
                    <a:pt x="0" y="259836"/>
                  </a:cubicBezTo>
                  <a:lnTo>
                    <a:pt x="0" y="72099"/>
                  </a:lnTo>
                  <a:cubicBezTo>
                    <a:pt x="0" y="32280"/>
                    <a:pt x="32280" y="0"/>
                    <a:pt x="72099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681122" cy="370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610764" y="3198377"/>
            <a:ext cx="1034312" cy="519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3"/>
              </a:lnSpc>
            </a:pPr>
            <a:r>
              <a:rPr lang="en-US" altLang="zh-TW" sz="3002" dirty="0">
                <a:solidFill>
                  <a:srgbClr val="FFFFFF"/>
                </a:solidFill>
                <a:latin typeface="Nunito"/>
              </a:rPr>
              <a:t>Train</a:t>
            </a:r>
            <a:endParaRPr lang="en-US" sz="3002" dirty="0">
              <a:solidFill>
                <a:srgbClr val="FFFFFF"/>
              </a:solidFill>
              <a:latin typeface="Nunito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12441237" y="4602856"/>
            <a:ext cx="5476297" cy="1081289"/>
            <a:chOff x="0" y="0"/>
            <a:chExt cx="1681122" cy="33193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681122" cy="331936"/>
            </a:xfrm>
            <a:custGeom>
              <a:avLst/>
              <a:gdLst/>
              <a:ahLst/>
              <a:cxnLst/>
              <a:rect l="l" t="t" r="r" b="b"/>
              <a:pathLst>
                <a:path w="1681122" h="331936">
                  <a:moveTo>
                    <a:pt x="72099" y="0"/>
                  </a:moveTo>
                  <a:lnTo>
                    <a:pt x="1609022" y="0"/>
                  </a:lnTo>
                  <a:cubicBezTo>
                    <a:pt x="1648842" y="0"/>
                    <a:pt x="1681122" y="32280"/>
                    <a:pt x="1681122" y="72099"/>
                  </a:cubicBezTo>
                  <a:lnTo>
                    <a:pt x="1681122" y="259836"/>
                  </a:lnTo>
                  <a:cubicBezTo>
                    <a:pt x="1681122" y="278958"/>
                    <a:pt x="1673526" y="297297"/>
                    <a:pt x="1660004" y="310818"/>
                  </a:cubicBezTo>
                  <a:cubicBezTo>
                    <a:pt x="1646483" y="324340"/>
                    <a:pt x="1628144" y="331936"/>
                    <a:pt x="1609022" y="331936"/>
                  </a:cubicBezTo>
                  <a:lnTo>
                    <a:pt x="72099" y="331936"/>
                  </a:lnTo>
                  <a:cubicBezTo>
                    <a:pt x="52977" y="331936"/>
                    <a:pt x="34639" y="324340"/>
                    <a:pt x="21117" y="310818"/>
                  </a:cubicBezTo>
                  <a:cubicBezTo>
                    <a:pt x="7596" y="297297"/>
                    <a:pt x="0" y="278958"/>
                    <a:pt x="0" y="259836"/>
                  </a:cubicBezTo>
                  <a:lnTo>
                    <a:pt x="0" y="72099"/>
                  </a:lnTo>
                  <a:cubicBezTo>
                    <a:pt x="0" y="32280"/>
                    <a:pt x="32280" y="0"/>
                    <a:pt x="72099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681122" cy="370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4779166" y="4880941"/>
            <a:ext cx="800438" cy="519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3"/>
              </a:lnSpc>
            </a:pPr>
            <a:r>
              <a:rPr lang="en-US" sz="3002" dirty="0">
                <a:solidFill>
                  <a:srgbClr val="FFFFFF"/>
                </a:solidFill>
                <a:latin typeface="Nunito"/>
              </a:rPr>
              <a:t>Test</a:t>
            </a:r>
          </a:p>
        </p:txBody>
      </p:sp>
      <p:grpSp>
        <p:nvGrpSpPr>
          <p:cNvPr id="25" name="Group 11">
            <a:extLst>
              <a:ext uri="{FF2B5EF4-FFF2-40B4-BE49-F238E27FC236}">
                <a16:creationId xmlns:a16="http://schemas.microsoft.com/office/drawing/2014/main" id="{7028D447-4EE5-1C82-F46A-3E6FD6FD4CFD}"/>
              </a:ext>
            </a:extLst>
          </p:cNvPr>
          <p:cNvGrpSpPr/>
          <p:nvPr/>
        </p:nvGrpSpPr>
        <p:grpSpPr>
          <a:xfrm>
            <a:off x="12573001" y="557888"/>
            <a:ext cx="5344534" cy="1367819"/>
            <a:chOff x="0" y="0"/>
            <a:chExt cx="2113791" cy="759269"/>
          </a:xfrm>
        </p:grpSpPr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C14E54-E0D7-1FE6-1CA2-FF1A1D233E5D}"/>
                </a:ext>
              </a:extLst>
            </p:cNvPr>
            <p:cNvSpPr/>
            <p:nvPr/>
          </p:nvSpPr>
          <p:spPr>
            <a:xfrm>
              <a:off x="0" y="0"/>
              <a:ext cx="2113791" cy="759269"/>
            </a:xfrm>
            <a:custGeom>
              <a:avLst/>
              <a:gdLst/>
              <a:ahLst/>
              <a:cxnLst/>
              <a:rect l="l" t="t" r="r" b="b"/>
              <a:pathLst>
                <a:path w="2113791" h="759269">
                  <a:moveTo>
                    <a:pt x="49196" y="0"/>
                  </a:moveTo>
                  <a:lnTo>
                    <a:pt x="2064595" y="0"/>
                  </a:lnTo>
                  <a:cubicBezTo>
                    <a:pt x="2091765" y="0"/>
                    <a:pt x="2113791" y="22026"/>
                    <a:pt x="2113791" y="49196"/>
                  </a:cubicBezTo>
                  <a:lnTo>
                    <a:pt x="2113791" y="710073"/>
                  </a:lnTo>
                  <a:cubicBezTo>
                    <a:pt x="2113791" y="737243"/>
                    <a:pt x="2091765" y="759269"/>
                    <a:pt x="2064595" y="759269"/>
                  </a:cubicBezTo>
                  <a:lnTo>
                    <a:pt x="49196" y="759269"/>
                  </a:lnTo>
                  <a:cubicBezTo>
                    <a:pt x="22026" y="759269"/>
                    <a:pt x="0" y="737243"/>
                    <a:pt x="0" y="710073"/>
                  </a:cubicBezTo>
                  <a:lnTo>
                    <a:pt x="0" y="49196"/>
                  </a:lnTo>
                  <a:cubicBezTo>
                    <a:pt x="0" y="22026"/>
                    <a:pt x="22026" y="0"/>
                    <a:pt x="49196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TextBox 13">
              <a:extLst>
                <a:ext uri="{FF2B5EF4-FFF2-40B4-BE49-F238E27FC236}">
                  <a16:creationId xmlns:a16="http://schemas.microsoft.com/office/drawing/2014/main" id="{58C1F6A5-CA8C-3976-752A-13E54F29DD7F}"/>
                </a:ext>
              </a:extLst>
            </p:cNvPr>
            <p:cNvSpPr txBox="1"/>
            <p:nvPr/>
          </p:nvSpPr>
          <p:spPr>
            <a:xfrm>
              <a:off x="0" y="-38100"/>
              <a:ext cx="2113791" cy="7973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TextBox 15">
            <a:extLst>
              <a:ext uri="{FF2B5EF4-FFF2-40B4-BE49-F238E27FC236}">
                <a16:creationId xmlns:a16="http://schemas.microsoft.com/office/drawing/2014/main" id="{7F2E78F4-F699-E094-7194-3E7EA72741A1}"/>
              </a:ext>
            </a:extLst>
          </p:cNvPr>
          <p:cNvSpPr txBox="1"/>
          <p:nvPr/>
        </p:nvSpPr>
        <p:spPr>
          <a:xfrm>
            <a:off x="12781543" y="721371"/>
            <a:ext cx="5059209" cy="1243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97"/>
              </a:lnSpc>
            </a:pPr>
            <a:r>
              <a:rPr lang="en-US" altLang="zh-TW" sz="8081" dirty="0">
                <a:solidFill>
                  <a:srgbClr val="FFFFFF"/>
                </a:solidFill>
                <a:latin typeface="Nunito Bold"/>
              </a:rPr>
              <a:t>YOLOV9C</a:t>
            </a:r>
            <a:endParaRPr lang="en-US" sz="8081" dirty="0">
              <a:solidFill>
                <a:srgbClr val="FFFFFF"/>
              </a:solidFill>
              <a:latin typeface="Nunito Bold"/>
            </a:endParaRP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14AB7002-6C9E-EE18-84E2-A448E89C68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6556" y="4909549"/>
            <a:ext cx="8061170" cy="1734346"/>
          </a:xfrm>
          <a:prstGeom prst="rect">
            <a:avLst/>
          </a:prstGeom>
          <a:ln w="28575">
            <a:solidFill>
              <a:srgbClr val="5E4E45"/>
            </a:solidFill>
          </a:ln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F48631E0-B3E7-E206-44AC-1CAA761DC59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" b="367"/>
          <a:stretch/>
        </p:blipFill>
        <p:spPr>
          <a:xfrm>
            <a:off x="9332168" y="6417942"/>
            <a:ext cx="8116109" cy="1816216"/>
          </a:xfrm>
          <a:prstGeom prst="rect">
            <a:avLst/>
          </a:prstGeom>
          <a:ln w="28575">
            <a:solidFill>
              <a:srgbClr val="5E4E45"/>
            </a:solidFill>
          </a:ln>
        </p:spPr>
      </p:pic>
    </p:spTree>
    <p:extLst>
      <p:ext uri="{BB962C8B-B14F-4D97-AF65-F5344CB8AC3E}">
        <p14:creationId xmlns:p14="http://schemas.microsoft.com/office/powerpoint/2010/main" val="25013717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57" r="-3757" b="-2974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82286" y="3097289"/>
            <a:ext cx="16230600" cy="4707076"/>
            <a:chOff x="0" y="0"/>
            <a:chExt cx="4982494" cy="14449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82494" cy="1444985"/>
            </a:xfrm>
            <a:custGeom>
              <a:avLst/>
              <a:gdLst/>
              <a:ahLst/>
              <a:cxnLst/>
              <a:rect l="l" t="t" r="r" b="b"/>
              <a:pathLst>
                <a:path w="4982494" h="1444985">
                  <a:moveTo>
                    <a:pt x="24327" y="0"/>
                  </a:moveTo>
                  <a:lnTo>
                    <a:pt x="4958168" y="0"/>
                  </a:lnTo>
                  <a:cubicBezTo>
                    <a:pt x="4964619" y="0"/>
                    <a:pt x="4970807" y="2563"/>
                    <a:pt x="4975369" y="7125"/>
                  </a:cubicBezTo>
                  <a:cubicBezTo>
                    <a:pt x="4979931" y="11687"/>
                    <a:pt x="4982494" y="17875"/>
                    <a:pt x="4982494" y="24327"/>
                  </a:cubicBezTo>
                  <a:lnTo>
                    <a:pt x="4982494" y="1420659"/>
                  </a:lnTo>
                  <a:cubicBezTo>
                    <a:pt x="4982494" y="1434094"/>
                    <a:pt x="4971603" y="1444985"/>
                    <a:pt x="4958168" y="1444985"/>
                  </a:cubicBezTo>
                  <a:lnTo>
                    <a:pt x="24327" y="1444985"/>
                  </a:lnTo>
                  <a:cubicBezTo>
                    <a:pt x="10891" y="1444985"/>
                    <a:pt x="0" y="1434094"/>
                    <a:pt x="0" y="1420659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982494" cy="1483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5382354">
            <a:off x="16566077" y="9192640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 rot="5382354">
            <a:off x="15413892" y="9190503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8954576" y="1638300"/>
            <a:ext cx="8651137" cy="1801598"/>
            <a:chOff x="0" y="0"/>
            <a:chExt cx="2278489" cy="5040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78489" cy="504083"/>
            </a:xfrm>
            <a:custGeom>
              <a:avLst/>
              <a:gdLst/>
              <a:ahLst/>
              <a:cxnLst/>
              <a:rect l="l" t="t" r="r" b="b"/>
              <a:pathLst>
                <a:path w="2278489" h="504083">
                  <a:moveTo>
                    <a:pt x="45640" y="0"/>
                  </a:moveTo>
                  <a:lnTo>
                    <a:pt x="2232849" y="0"/>
                  </a:lnTo>
                  <a:cubicBezTo>
                    <a:pt x="2244953" y="0"/>
                    <a:pt x="2256562" y="4808"/>
                    <a:pt x="2265121" y="13368"/>
                  </a:cubicBezTo>
                  <a:cubicBezTo>
                    <a:pt x="2273680" y="21927"/>
                    <a:pt x="2278489" y="33536"/>
                    <a:pt x="2278489" y="45640"/>
                  </a:cubicBezTo>
                  <a:lnTo>
                    <a:pt x="2278489" y="458443"/>
                  </a:lnTo>
                  <a:cubicBezTo>
                    <a:pt x="2278489" y="470548"/>
                    <a:pt x="2273680" y="482156"/>
                    <a:pt x="2265121" y="490715"/>
                  </a:cubicBezTo>
                  <a:cubicBezTo>
                    <a:pt x="2256562" y="499275"/>
                    <a:pt x="2244953" y="504083"/>
                    <a:pt x="2232849" y="504083"/>
                  </a:cubicBezTo>
                  <a:lnTo>
                    <a:pt x="45640" y="504083"/>
                  </a:lnTo>
                  <a:cubicBezTo>
                    <a:pt x="33536" y="504083"/>
                    <a:pt x="21927" y="499275"/>
                    <a:pt x="13368" y="490715"/>
                  </a:cubicBezTo>
                  <a:cubicBezTo>
                    <a:pt x="4808" y="482156"/>
                    <a:pt x="0" y="470548"/>
                    <a:pt x="0" y="458443"/>
                  </a:cubicBezTo>
                  <a:lnTo>
                    <a:pt x="0" y="45640"/>
                  </a:lnTo>
                  <a:cubicBezTo>
                    <a:pt x="0" y="33536"/>
                    <a:pt x="4808" y="21927"/>
                    <a:pt x="13368" y="13368"/>
                  </a:cubicBezTo>
                  <a:cubicBezTo>
                    <a:pt x="21927" y="4808"/>
                    <a:pt x="33536" y="0"/>
                    <a:pt x="45640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278489" cy="5421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426466" y="4559387"/>
            <a:ext cx="13056222" cy="2018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我們進行了</a:t>
            </a: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yolov8l</a:t>
            </a: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、</a:t>
            </a: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yolov5m</a:t>
            </a: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、</a:t>
            </a: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yolov9c</a:t>
            </a: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的訓練過後發現大致的結果是差不多的，平均測試的</a:t>
            </a: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mAP50</a:t>
            </a: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大概都在</a:t>
            </a: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80%</a:t>
            </a: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，而</a:t>
            </a: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mAP50-95</a:t>
            </a: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大約是</a:t>
            </a: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47%</a:t>
            </a: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。</a:t>
            </a:r>
            <a:r>
              <a:rPr lang="zh-TW" altLang="en-US" sz="3002" dirty="0">
                <a:solidFill>
                  <a:srgbClr val="5E4E45"/>
                </a:solidFill>
                <a:latin typeface="Nunito"/>
              </a:rPr>
              <a:t>由於三者皆為較大的模型，在參數的調整上都遇到了硬體限制。</a:t>
            </a:r>
            <a:endParaRPr lang="zh-TW" altLang="zh-TW" sz="3002" dirty="0">
              <a:solidFill>
                <a:srgbClr val="5E4E45"/>
              </a:solidFill>
              <a:latin typeface="Nunito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498844" y="1967796"/>
            <a:ext cx="5562600" cy="1243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97"/>
              </a:lnSpc>
            </a:pPr>
            <a:r>
              <a:rPr lang="en-US" altLang="zh-TW" sz="8081" dirty="0">
                <a:solidFill>
                  <a:srgbClr val="FFFFFF"/>
                </a:solidFill>
                <a:latin typeface="Nunito Bold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7588051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57" r="-3757" b="-2974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362987" y="1226594"/>
            <a:ext cx="15562027" cy="7689151"/>
            <a:chOff x="0" y="-38100"/>
            <a:chExt cx="4098641" cy="20251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98641" cy="1987026"/>
            </a:xfrm>
            <a:custGeom>
              <a:avLst/>
              <a:gdLst/>
              <a:ahLst/>
              <a:cxnLst/>
              <a:rect l="l" t="t" r="r" b="b"/>
              <a:pathLst>
                <a:path w="4098641" h="1987026">
                  <a:moveTo>
                    <a:pt x="25372" y="0"/>
                  </a:moveTo>
                  <a:lnTo>
                    <a:pt x="4073269" y="0"/>
                  </a:lnTo>
                  <a:cubicBezTo>
                    <a:pt x="4087282" y="0"/>
                    <a:pt x="4098641" y="11359"/>
                    <a:pt x="4098641" y="25372"/>
                  </a:cubicBezTo>
                  <a:lnTo>
                    <a:pt x="4098641" y="1961654"/>
                  </a:lnTo>
                  <a:cubicBezTo>
                    <a:pt x="4098641" y="1975667"/>
                    <a:pt x="4087282" y="1987026"/>
                    <a:pt x="4073269" y="1987026"/>
                  </a:cubicBezTo>
                  <a:lnTo>
                    <a:pt x="25372" y="1987026"/>
                  </a:lnTo>
                  <a:cubicBezTo>
                    <a:pt x="11359" y="1987026"/>
                    <a:pt x="0" y="1975667"/>
                    <a:pt x="0" y="1961654"/>
                  </a:cubicBezTo>
                  <a:lnTo>
                    <a:pt x="0" y="25372"/>
                  </a:lnTo>
                  <a:cubicBezTo>
                    <a:pt x="0" y="11359"/>
                    <a:pt x="11359" y="0"/>
                    <a:pt x="25372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098641" cy="20251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5373066">
            <a:off x="9409959" y="9051298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 rot="5373066">
            <a:off x="8257772" y="9052274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4201188" y="4372291"/>
            <a:ext cx="10200612" cy="1736611"/>
            <a:chOff x="0" y="0"/>
            <a:chExt cx="2605306" cy="45737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05306" cy="457379"/>
            </a:xfrm>
            <a:custGeom>
              <a:avLst/>
              <a:gdLst/>
              <a:ahLst/>
              <a:cxnLst/>
              <a:rect l="l" t="t" r="r" b="b"/>
              <a:pathLst>
                <a:path w="2605306" h="457379">
                  <a:moveTo>
                    <a:pt x="39915" y="0"/>
                  </a:moveTo>
                  <a:lnTo>
                    <a:pt x="2565391" y="0"/>
                  </a:lnTo>
                  <a:cubicBezTo>
                    <a:pt x="2587436" y="0"/>
                    <a:pt x="2605306" y="17870"/>
                    <a:pt x="2605306" y="39915"/>
                  </a:cubicBezTo>
                  <a:lnTo>
                    <a:pt x="2605306" y="417464"/>
                  </a:lnTo>
                  <a:cubicBezTo>
                    <a:pt x="2605306" y="439509"/>
                    <a:pt x="2587436" y="457379"/>
                    <a:pt x="2565391" y="457379"/>
                  </a:cubicBezTo>
                  <a:lnTo>
                    <a:pt x="39915" y="457379"/>
                  </a:lnTo>
                  <a:cubicBezTo>
                    <a:pt x="17870" y="457379"/>
                    <a:pt x="0" y="439509"/>
                    <a:pt x="0" y="417464"/>
                  </a:cubicBezTo>
                  <a:lnTo>
                    <a:pt x="0" y="39915"/>
                  </a:lnTo>
                  <a:cubicBezTo>
                    <a:pt x="0" y="17870"/>
                    <a:pt x="17870" y="0"/>
                    <a:pt x="39915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605306" cy="4954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239000" y="4472979"/>
            <a:ext cx="4343400" cy="1390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313"/>
              </a:lnSpc>
            </a:pPr>
            <a:r>
              <a:rPr lang="zh-TW" altLang="en-US" sz="8081" b="1" dirty="0">
                <a:solidFill>
                  <a:srgbClr val="FFFFFF"/>
                </a:solidFill>
                <a:latin typeface="Nunito Bold"/>
              </a:rPr>
              <a:t>結果呈現</a:t>
            </a:r>
            <a:endParaRPr lang="en-US" sz="8081" b="1" dirty="0">
              <a:solidFill>
                <a:srgbClr val="FFFFFF"/>
              </a:solidFill>
              <a:latin typeface="Nunito Bold"/>
            </a:endParaRP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F71AEA68-9DDB-0C7F-C180-7CBE44AA6290}"/>
              </a:ext>
            </a:extLst>
          </p:cNvPr>
          <p:cNvSpPr txBox="1"/>
          <p:nvPr/>
        </p:nvSpPr>
        <p:spPr>
          <a:xfrm>
            <a:off x="14863307" y="8648700"/>
            <a:ext cx="1828800" cy="2240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313"/>
              </a:lnSpc>
            </a:pPr>
            <a:r>
              <a:rPr lang="en-US" altLang="zh-TW" sz="30000" dirty="0">
                <a:solidFill>
                  <a:srgbClr val="5E4E45"/>
                </a:solidFill>
                <a:latin typeface="Nunito Bold"/>
              </a:rPr>
              <a:t>8</a:t>
            </a:r>
            <a:endParaRPr lang="en-US" sz="30000" dirty="0">
              <a:solidFill>
                <a:srgbClr val="5E4E45"/>
              </a:solidFill>
              <a:latin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21395090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57" r="-3757" b="-2974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609599" y="467671"/>
            <a:ext cx="6771698" cy="2387876"/>
            <a:chOff x="-143743" y="-253713"/>
            <a:chExt cx="1824865" cy="585649"/>
          </a:xfrm>
        </p:grpSpPr>
        <p:sp>
          <p:nvSpPr>
            <p:cNvPr id="17" name="Freeform 17"/>
            <p:cNvSpPr/>
            <p:nvPr/>
          </p:nvSpPr>
          <p:spPr>
            <a:xfrm>
              <a:off x="-143743" y="-253713"/>
              <a:ext cx="1681122" cy="331936"/>
            </a:xfrm>
            <a:custGeom>
              <a:avLst/>
              <a:gdLst/>
              <a:ahLst/>
              <a:cxnLst/>
              <a:rect l="l" t="t" r="r" b="b"/>
              <a:pathLst>
                <a:path w="1681122" h="331936">
                  <a:moveTo>
                    <a:pt x="72099" y="0"/>
                  </a:moveTo>
                  <a:lnTo>
                    <a:pt x="1609022" y="0"/>
                  </a:lnTo>
                  <a:cubicBezTo>
                    <a:pt x="1648842" y="0"/>
                    <a:pt x="1681122" y="32280"/>
                    <a:pt x="1681122" y="72099"/>
                  </a:cubicBezTo>
                  <a:lnTo>
                    <a:pt x="1681122" y="259836"/>
                  </a:lnTo>
                  <a:cubicBezTo>
                    <a:pt x="1681122" y="278958"/>
                    <a:pt x="1673526" y="297297"/>
                    <a:pt x="1660004" y="310818"/>
                  </a:cubicBezTo>
                  <a:cubicBezTo>
                    <a:pt x="1646483" y="324340"/>
                    <a:pt x="1628144" y="331936"/>
                    <a:pt x="1609022" y="331936"/>
                  </a:cubicBezTo>
                  <a:lnTo>
                    <a:pt x="72099" y="331936"/>
                  </a:lnTo>
                  <a:cubicBezTo>
                    <a:pt x="52977" y="331936"/>
                    <a:pt x="34639" y="324340"/>
                    <a:pt x="21117" y="310818"/>
                  </a:cubicBezTo>
                  <a:cubicBezTo>
                    <a:pt x="7596" y="297297"/>
                    <a:pt x="0" y="278958"/>
                    <a:pt x="0" y="259836"/>
                  </a:cubicBezTo>
                  <a:lnTo>
                    <a:pt x="0" y="72099"/>
                  </a:lnTo>
                  <a:cubicBezTo>
                    <a:pt x="0" y="32280"/>
                    <a:pt x="32280" y="0"/>
                    <a:pt x="72099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681122" cy="370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855888" y="916480"/>
            <a:ext cx="1745717" cy="5112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TW" altLang="en-US" sz="3002" dirty="0">
                <a:solidFill>
                  <a:srgbClr val="FFFFFF"/>
                </a:solidFill>
                <a:latin typeface="Nunito"/>
              </a:rPr>
              <a:t>比較圖表</a:t>
            </a:r>
            <a:endParaRPr lang="zh-TW" altLang="zh-TW" sz="3002" dirty="0">
              <a:solidFill>
                <a:srgbClr val="FFFFFF"/>
              </a:solidFill>
              <a:latin typeface="Nunito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9ABB8E4-40D3-F6E9-8D6B-705C3D33A7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215557"/>
              </p:ext>
            </p:extLst>
          </p:nvPr>
        </p:nvGraphicFramePr>
        <p:xfrm>
          <a:off x="762000" y="2101170"/>
          <a:ext cx="16383000" cy="7718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2463">
                  <a:extLst>
                    <a:ext uri="{9D8B030D-6E8A-4147-A177-3AD203B41FA5}">
                      <a16:colId xmlns:a16="http://schemas.microsoft.com/office/drawing/2014/main" val="339331853"/>
                    </a:ext>
                  </a:extLst>
                </a:gridCol>
                <a:gridCol w="1732517">
                  <a:extLst>
                    <a:ext uri="{9D8B030D-6E8A-4147-A177-3AD203B41FA5}">
                      <a16:colId xmlns:a16="http://schemas.microsoft.com/office/drawing/2014/main" val="3188956699"/>
                    </a:ext>
                  </a:extLst>
                </a:gridCol>
                <a:gridCol w="2351604">
                  <a:extLst>
                    <a:ext uri="{9D8B030D-6E8A-4147-A177-3AD203B41FA5}">
                      <a16:colId xmlns:a16="http://schemas.microsoft.com/office/drawing/2014/main" val="1971605547"/>
                    </a:ext>
                  </a:extLst>
                </a:gridCol>
                <a:gridCol w="2351604">
                  <a:extLst>
                    <a:ext uri="{9D8B030D-6E8A-4147-A177-3AD203B41FA5}">
                      <a16:colId xmlns:a16="http://schemas.microsoft.com/office/drawing/2014/main" val="1124719476"/>
                    </a:ext>
                  </a:extLst>
                </a:gridCol>
                <a:gridCol w="2351604">
                  <a:extLst>
                    <a:ext uri="{9D8B030D-6E8A-4147-A177-3AD203B41FA5}">
                      <a16:colId xmlns:a16="http://schemas.microsoft.com/office/drawing/2014/main" val="3694494184"/>
                    </a:ext>
                  </a:extLst>
                </a:gridCol>
                <a:gridCol w="2351604">
                  <a:extLst>
                    <a:ext uri="{9D8B030D-6E8A-4147-A177-3AD203B41FA5}">
                      <a16:colId xmlns:a16="http://schemas.microsoft.com/office/drawing/2014/main" val="4199483602"/>
                    </a:ext>
                  </a:extLst>
                </a:gridCol>
                <a:gridCol w="2351604">
                  <a:extLst>
                    <a:ext uri="{9D8B030D-6E8A-4147-A177-3AD203B41FA5}">
                      <a16:colId xmlns:a16="http://schemas.microsoft.com/office/drawing/2014/main" val="966307846"/>
                    </a:ext>
                  </a:extLst>
                </a:gridCol>
              </a:tblGrid>
              <a:tr h="62901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mAP50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mAP50-95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Precision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Recall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Time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Name</a:t>
                      </a:r>
                      <a:endParaRPr lang="zh-TW" altLang="en-US" dirty="0"/>
                    </a:p>
                  </a:txBody>
                  <a:tcPr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11827765"/>
                  </a:ext>
                </a:extLst>
              </a:tr>
              <a:tr h="827204">
                <a:tc>
                  <a:txBody>
                    <a:bodyPr/>
                    <a:lstStyle/>
                    <a:p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Yolov8n</a:t>
                      </a:r>
                    </a:p>
                    <a:p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sz="1600" kern="100" dirty="0">
                          <a:effectLst/>
                          <a:latin typeface="Aptos" panose="020B000402020202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原始資料</a:t>
                      </a: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sz="1200" kern="100" dirty="0">
                        <a:effectLst/>
                        <a:latin typeface="Aptos" panose="020B0004020202020204" pitchFamily="34" charset="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0.497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0.284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0.658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0.496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CPU/3.643 hours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410410749 </a:t>
                      </a:r>
                      <a:r>
                        <a:rPr lang="zh-TW" altLang="en-US" dirty="0"/>
                        <a:t>陳南天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77137198"/>
                  </a:ext>
                </a:extLst>
              </a:tr>
              <a:tr h="98230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600" kern="100" dirty="0">
                          <a:solidFill>
                            <a:schemeClr val="dk1"/>
                          </a:solidFill>
                          <a:effectLst/>
                          <a:latin typeface="Aptos" panose="020B000402020202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Yolov8n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altLang="zh-TW" sz="1600" kern="100" dirty="0">
                          <a:solidFill>
                            <a:schemeClr val="dk1"/>
                          </a:solidFill>
                          <a:effectLst/>
                          <a:latin typeface="Aptos" panose="020B000402020202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sz="1600" kern="100" dirty="0">
                          <a:solidFill>
                            <a:schemeClr val="dk1"/>
                          </a:solidFill>
                          <a:effectLst/>
                          <a:latin typeface="Aptos" panose="020B000402020202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刪除類別</a:t>
                      </a:r>
                      <a:r>
                        <a:rPr lang="en-US" altLang="zh-TW" sz="1600" kern="100" dirty="0">
                          <a:solidFill>
                            <a:schemeClr val="dk1"/>
                          </a:solidFill>
                          <a:effectLst/>
                          <a:latin typeface="Aptos" panose="020B000402020202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altLang="zh-TW" sz="1600" kern="100" dirty="0">
                        <a:solidFill>
                          <a:schemeClr val="dk1"/>
                        </a:solidFill>
                        <a:effectLst/>
                        <a:latin typeface="Aptos" panose="020B00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0.737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0.415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0.754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0.697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CPU/3.463 hours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410410863 </a:t>
                      </a:r>
                      <a:r>
                        <a:rPr lang="zh-TW" altLang="en-US" dirty="0"/>
                        <a:t>黃裕權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54119081"/>
                  </a:ext>
                </a:extLst>
              </a:tr>
              <a:tr h="98230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600" kern="100" dirty="0">
                          <a:solidFill>
                            <a:schemeClr val="dk1"/>
                          </a:solidFill>
                          <a:effectLst/>
                          <a:latin typeface="Aptos" panose="020B000402020202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Yolov8n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altLang="zh-TW" sz="1600" kern="100" dirty="0">
                          <a:solidFill>
                            <a:schemeClr val="dk1"/>
                          </a:solidFill>
                          <a:effectLst/>
                          <a:latin typeface="Aptos" panose="020B000402020202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(Augmentations)</a:t>
                      </a:r>
                      <a:endParaRPr lang="zh-TW" altLang="zh-TW" sz="1600" kern="100" dirty="0">
                        <a:solidFill>
                          <a:schemeClr val="dk1"/>
                        </a:solidFill>
                        <a:effectLst/>
                        <a:latin typeface="Aptos" panose="020B00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0.758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0.431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0.756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0.742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CPU/7.375 hours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410410236 </a:t>
                      </a:r>
                      <a:r>
                        <a:rPr lang="zh-TW" altLang="en-US" dirty="0"/>
                        <a:t>魏品華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71449286"/>
                  </a:ext>
                </a:extLst>
              </a:tr>
              <a:tr h="106746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600" kern="100" dirty="0">
                          <a:solidFill>
                            <a:schemeClr val="dk1"/>
                          </a:solidFill>
                          <a:effectLst/>
                          <a:latin typeface="Aptos" panose="020B000402020202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Yolov8n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altLang="zh-TW" sz="1600" kern="100" dirty="0">
                          <a:solidFill>
                            <a:schemeClr val="dk1"/>
                          </a:solidFill>
                          <a:effectLst/>
                          <a:latin typeface="Aptos" panose="020B000402020202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TW" sz="1600" kern="100" dirty="0" err="1">
                          <a:solidFill>
                            <a:schemeClr val="dk1"/>
                          </a:solidFill>
                          <a:effectLst/>
                          <a:latin typeface="Aptos" panose="020B000402020202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imgz</a:t>
                      </a:r>
                      <a:r>
                        <a:rPr lang="en-US" altLang="zh-TW" sz="1600" kern="100" dirty="0">
                          <a:solidFill>
                            <a:schemeClr val="dk1"/>
                          </a:solidFill>
                          <a:effectLst/>
                          <a:latin typeface="Aptos" panose="020B000402020202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=800,batch=32)</a:t>
                      </a:r>
                      <a:endParaRPr lang="zh-TW" altLang="en-US" sz="1600" kern="100" dirty="0">
                        <a:solidFill>
                          <a:schemeClr val="dk1"/>
                        </a:solidFill>
                        <a:effectLst/>
                        <a:latin typeface="Aptos" panose="020B00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0.767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0.434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0.786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0.735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GPU/1.501 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410411580 </a:t>
                      </a:r>
                      <a:r>
                        <a:rPr lang="zh-TW" altLang="en-US" dirty="0"/>
                        <a:t>吳姿妤</a:t>
                      </a:r>
                      <a:endParaRPr lang="en-US" altLang="zh-TW" dirty="0"/>
                    </a:p>
                  </a:txBody>
                  <a:tcPr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2453204"/>
                  </a:ext>
                </a:extLst>
              </a:tr>
              <a:tr h="101772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600" kern="100" dirty="0">
                          <a:solidFill>
                            <a:schemeClr val="dk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Yolov8n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altLang="zh-TW" sz="1600" kern="100" dirty="0">
                          <a:solidFill>
                            <a:schemeClr val="dk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TW" sz="1600" kern="100" dirty="0" err="1">
                          <a:solidFill>
                            <a:schemeClr val="dk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imgz</a:t>
                      </a:r>
                      <a:r>
                        <a:rPr lang="en-US" altLang="zh-TW" sz="1600" kern="100" dirty="0">
                          <a:solidFill>
                            <a:schemeClr val="dk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=960,batch=32,lr0=0.01)</a:t>
                      </a:r>
                      <a:endParaRPr lang="zh-TW" altLang="en-US" sz="1600" kern="100" dirty="0">
                        <a:solidFill>
                          <a:schemeClr val="dk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0.786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0.426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0.791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0.739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COLAB GPU</a:t>
                      </a:r>
                    </a:p>
                    <a:p>
                      <a:r>
                        <a:rPr lang="en-US" altLang="zh-TW" dirty="0"/>
                        <a:t>2.092hours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410410111 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洪碩廷</a:t>
                      </a:r>
                    </a:p>
                    <a:p>
                      <a:endParaRPr lang="zh-TW" altLang="en-US" dirty="0"/>
                    </a:p>
                  </a:txBody>
                  <a:tcPr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68984613"/>
                  </a:ext>
                </a:extLst>
              </a:tr>
              <a:tr h="629017">
                <a:tc>
                  <a:txBody>
                    <a:bodyPr/>
                    <a:lstStyle/>
                    <a:p>
                      <a:r>
                        <a:rPr lang="en-US" altLang="zh-TW" sz="1600" kern="100" dirty="0">
                          <a:solidFill>
                            <a:schemeClr val="dk1"/>
                          </a:solidFill>
                          <a:effectLst/>
                          <a:latin typeface="Aptos" panose="020B000402020202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Yolov8l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0.800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0.470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0.792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0.800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GPU/3.275 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410410988 </a:t>
                      </a:r>
                      <a:r>
                        <a:rPr lang="zh-TW" altLang="en-US" dirty="0"/>
                        <a:t>郭恩均</a:t>
                      </a:r>
                      <a:endParaRPr lang="en-US" altLang="zh-TW" dirty="0"/>
                    </a:p>
                  </a:txBody>
                  <a:tcPr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06088934"/>
                  </a:ext>
                </a:extLst>
              </a:tr>
              <a:tr h="79156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600" kern="100" dirty="0">
                          <a:solidFill>
                            <a:schemeClr val="dk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Yolov5m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0.801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0.469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0.799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0.804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COLAB GPU</a:t>
                      </a:r>
                      <a:endParaRPr lang="en-US" altLang="zh-TW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2.203 hours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410410111 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洪碩廷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41388720"/>
                  </a:ext>
                </a:extLst>
              </a:tr>
              <a:tr h="79156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600" kern="100" dirty="0">
                          <a:solidFill>
                            <a:schemeClr val="dk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Times New Roman" panose="02020603050405020304" pitchFamily="18" charset="0"/>
                        </a:rPr>
                        <a:t>Yolov9c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0.795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0.475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0.780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0.795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COLAB GPU</a:t>
                      </a:r>
                      <a:endParaRPr lang="en-US" altLang="zh-TW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2.574 hours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410410988 </a:t>
                      </a:r>
                      <a:r>
                        <a:rPr lang="zh-TW" altLang="en-US" dirty="0"/>
                        <a:t>郭恩均</a:t>
                      </a:r>
                      <a:endParaRPr lang="en-US" altLang="zh-TW" dirty="0"/>
                    </a:p>
                    <a:p>
                      <a:endParaRPr lang="zh-TW" altLang="en-US" dirty="0"/>
                    </a:p>
                  </a:txBody>
                  <a:tcPr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849189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85910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57" r="-3757" b="-2974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828800" y="2095500"/>
            <a:ext cx="14401800" cy="6977588"/>
            <a:chOff x="0" y="0"/>
            <a:chExt cx="2644932" cy="12398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44932" cy="1239850"/>
            </a:xfrm>
            <a:custGeom>
              <a:avLst/>
              <a:gdLst/>
              <a:ahLst/>
              <a:cxnLst/>
              <a:rect l="l" t="t" r="r" b="b"/>
              <a:pathLst>
                <a:path w="2644932" h="1239850">
                  <a:moveTo>
                    <a:pt x="45826" y="0"/>
                  </a:moveTo>
                  <a:lnTo>
                    <a:pt x="2599105" y="0"/>
                  </a:lnTo>
                  <a:cubicBezTo>
                    <a:pt x="2611259" y="0"/>
                    <a:pt x="2622915" y="4828"/>
                    <a:pt x="2631510" y="13422"/>
                  </a:cubicBezTo>
                  <a:cubicBezTo>
                    <a:pt x="2640104" y="22016"/>
                    <a:pt x="2644932" y="33673"/>
                    <a:pt x="2644932" y="45826"/>
                  </a:cubicBezTo>
                  <a:lnTo>
                    <a:pt x="2644932" y="1194024"/>
                  </a:lnTo>
                  <a:cubicBezTo>
                    <a:pt x="2644932" y="1206178"/>
                    <a:pt x="2640104" y="1217834"/>
                    <a:pt x="2631510" y="1226428"/>
                  </a:cubicBezTo>
                  <a:cubicBezTo>
                    <a:pt x="2622915" y="1235022"/>
                    <a:pt x="2611259" y="1239850"/>
                    <a:pt x="2599105" y="1239850"/>
                  </a:cubicBezTo>
                  <a:lnTo>
                    <a:pt x="45826" y="1239850"/>
                  </a:lnTo>
                  <a:cubicBezTo>
                    <a:pt x="33673" y="1239850"/>
                    <a:pt x="22016" y="1235022"/>
                    <a:pt x="13422" y="1226428"/>
                  </a:cubicBezTo>
                  <a:cubicBezTo>
                    <a:pt x="4828" y="1217834"/>
                    <a:pt x="0" y="1206178"/>
                    <a:pt x="0" y="1194024"/>
                  </a:cubicBezTo>
                  <a:lnTo>
                    <a:pt x="0" y="45826"/>
                  </a:lnTo>
                  <a:cubicBezTo>
                    <a:pt x="0" y="33673"/>
                    <a:pt x="4828" y="22016"/>
                    <a:pt x="13422" y="13422"/>
                  </a:cubicBezTo>
                  <a:cubicBezTo>
                    <a:pt x="22016" y="4828"/>
                    <a:pt x="33673" y="0"/>
                    <a:pt x="4582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644932" cy="1277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382354">
            <a:off x="16566077" y="9192640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5382354">
            <a:off x="15413892" y="9190503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143000" y="1502139"/>
            <a:ext cx="6238297" cy="1353408"/>
            <a:chOff x="0" y="0"/>
            <a:chExt cx="1681122" cy="33193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81122" cy="331936"/>
            </a:xfrm>
            <a:custGeom>
              <a:avLst/>
              <a:gdLst/>
              <a:ahLst/>
              <a:cxnLst/>
              <a:rect l="l" t="t" r="r" b="b"/>
              <a:pathLst>
                <a:path w="1681122" h="331936">
                  <a:moveTo>
                    <a:pt x="72099" y="0"/>
                  </a:moveTo>
                  <a:lnTo>
                    <a:pt x="1609022" y="0"/>
                  </a:lnTo>
                  <a:cubicBezTo>
                    <a:pt x="1648842" y="0"/>
                    <a:pt x="1681122" y="32280"/>
                    <a:pt x="1681122" y="72099"/>
                  </a:cubicBezTo>
                  <a:lnTo>
                    <a:pt x="1681122" y="259836"/>
                  </a:lnTo>
                  <a:cubicBezTo>
                    <a:pt x="1681122" y="278958"/>
                    <a:pt x="1673526" y="297297"/>
                    <a:pt x="1660004" y="310818"/>
                  </a:cubicBezTo>
                  <a:cubicBezTo>
                    <a:pt x="1646483" y="324340"/>
                    <a:pt x="1628144" y="331936"/>
                    <a:pt x="1609022" y="331936"/>
                  </a:cubicBezTo>
                  <a:lnTo>
                    <a:pt x="72099" y="331936"/>
                  </a:lnTo>
                  <a:cubicBezTo>
                    <a:pt x="52977" y="331936"/>
                    <a:pt x="34639" y="324340"/>
                    <a:pt x="21117" y="310818"/>
                  </a:cubicBezTo>
                  <a:cubicBezTo>
                    <a:pt x="7596" y="297297"/>
                    <a:pt x="0" y="278958"/>
                    <a:pt x="0" y="259836"/>
                  </a:cubicBezTo>
                  <a:lnTo>
                    <a:pt x="0" y="72099"/>
                  </a:lnTo>
                  <a:cubicBezTo>
                    <a:pt x="0" y="32280"/>
                    <a:pt x="32280" y="0"/>
                    <a:pt x="72099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681122" cy="370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3389289" y="1954453"/>
            <a:ext cx="1745717" cy="5112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TW" altLang="en-US" sz="3002" dirty="0">
                <a:solidFill>
                  <a:srgbClr val="FFFFFF"/>
                </a:solidFill>
                <a:latin typeface="Nunito"/>
              </a:rPr>
              <a:t>偵測結果</a:t>
            </a:r>
            <a:endParaRPr lang="zh-TW" altLang="zh-TW" sz="3002" dirty="0">
              <a:solidFill>
                <a:srgbClr val="FFFFFF"/>
              </a:solidFill>
              <a:latin typeface="Nunito"/>
            </a:endParaRPr>
          </a:p>
        </p:txBody>
      </p:sp>
      <p:pic>
        <p:nvPicPr>
          <p:cNvPr id="11" name="圖片 10" descr="一張含有 水, 兒童藝術, 淺粉藍, 游泳 的圖片&#10;&#10;自動產生的描述">
            <a:extLst>
              <a:ext uri="{FF2B5EF4-FFF2-40B4-BE49-F238E27FC236}">
                <a16:creationId xmlns:a16="http://schemas.microsoft.com/office/drawing/2014/main" id="{0CAC16AE-928A-2E3B-D296-B0D3FB0C5B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293740"/>
            <a:ext cx="5446688" cy="5436461"/>
          </a:xfrm>
          <a:prstGeom prst="rect">
            <a:avLst/>
          </a:prstGeom>
          <a:ln w="28575">
            <a:solidFill>
              <a:srgbClr val="5E4E45"/>
            </a:solidFill>
          </a:ln>
        </p:spPr>
      </p:pic>
      <p:pic>
        <p:nvPicPr>
          <p:cNvPr id="12" name="圖片 11" descr="一張含有 文字, 螢幕擷取畫面, 游泳, 水 的圖片&#10;&#10;自動產生的描述">
            <a:extLst>
              <a:ext uri="{FF2B5EF4-FFF2-40B4-BE49-F238E27FC236}">
                <a16:creationId xmlns:a16="http://schemas.microsoft.com/office/drawing/2014/main" id="{421130EA-C2CA-D4C7-650C-FE3F5C41819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3284215"/>
            <a:ext cx="5445986" cy="5445986"/>
          </a:xfrm>
          <a:prstGeom prst="rect">
            <a:avLst/>
          </a:prstGeom>
          <a:noFill/>
          <a:ln w="28575">
            <a:solidFill>
              <a:srgbClr val="5E4E45"/>
            </a:solidFill>
          </a:ln>
        </p:spPr>
      </p:pic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7DD6AFD8-24C7-09AC-27B7-ABB195A024E9}"/>
              </a:ext>
            </a:extLst>
          </p:cNvPr>
          <p:cNvSpPr/>
          <p:nvPr/>
        </p:nvSpPr>
        <p:spPr>
          <a:xfrm>
            <a:off x="8839200" y="6007208"/>
            <a:ext cx="533400" cy="431692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5E4E4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1776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57" r="-3757" b="-2974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828800" y="2095500"/>
            <a:ext cx="14401800" cy="6977588"/>
            <a:chOff x="0" y="0"/>
            <a:chExt cx="2644932" cy="12398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44932" cy="1239850"/>
            </a:xfrm>
            <a:custGeom>
              <a:avLst/>
              <a:gdLst/>
              <a:ahLst/>
              <a:cxnLst/>
              <a:rect l="l" t="t" r="r" b="b"/>
              <a:pathLst>
                <a:path w="2644932" h="1239850">
                  <a:moveTo>
                    <a:pt x="45826" y="0"/>
                  </a:moveTo>
                  <a:lnTo>
                    <a:pt x="2599105" y="0"/>
                  </a:lnTo>
                  <a:cubicBezTo>
                    <a:pt x="2611259" y="0"/>
                    <a:pt x="2622915" y="4828"/>
                    <a:pt x="2631510" y="13422"/>
                  </a:cubicBezTo>
                  <a:cubicBezTo>
                    <a:pt x="2640104" y="22016"/>
                    <a:pt x="2644932" y="33673"/>
                    <a:pt x="2644932" y="45826"/>
                  </a:cubicBezTo>
                  <a:lnTo>
                    <a:pt x="2644932" y="1194024"/>
                  </a:lnTo>
                  <a:cubicBezTo>
                    <a:pt x="2644932" y="1206178"/>
                    <a:pt x="2640104" y="1217834"/>
                    <a:pt x="2631510" y="1226428"/>
                  </a:cubicBezTo>
                  <a:cubicBezTo>
                    <a:pt x="2622915" y="1235022"/>
                    <a:pt x="2611259" y="1239850"/>
                    <a:pt x="2599105" y="1239850"/>
                  </a:cubicBezTo>
                  <a:lnTo>
                    <a:pt x="45826" y="1239850"/>
                  </a:lnTo>
                  <a:cubicBezTo>
                    <a:pt x="33673" y="1239850"/>
                    <a:pt x="22016" y="1235022"/>
                    <a:pt x="13422" y="1226428"/>
                  </a:cubicBezTo>
                  <a:cubicBezTo>
                    <a:pt x="4828" y="1217834"/>
                    <a:pt x="0" y="1206178"/>
                    <a:pt x="0" y="1194024"/>
                  </a:cubicBezTo>
                  <a:lnTo>
                    <a:pt x="0" y="45826"/>
                  </a:lnTo>
                  <a:cubicBezTo>
                    <a:pt x="0" y="33673"/>
                    <a:pt x="4828" y="22016"/>
                    <a:pt x="13422" y="13422"/>
                  </a:cubicBezTo>
                  <a:cubicBezTo>
                    <a:pt x="22016" y="4828"/>
                    <a:pt x="33673" y="0"/>
                    <a:pt x="4582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644932" cy="1277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382354">
            <a:off x="16566077" y="9192640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5382354">
            <a:off x="15413892" y="9190503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143000" y="1502139"/>
            <a:ext cx="6238297" cy="1353408"/>
            <a:chOff x="0" y="0"/>
            <a:chExt cx="1681122" cy="33193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81122" cy="331936"/>
            </a:xfrm>
            <a:custGeom>
              <a:avLst/>
              <a:gdLst/>
              <a:ahLst/>
              <a:cxnLst/>
              <a:rect l="l" t="t" r="r" b="b"/>
              <a:pathLst>
                <a:path w="1681122" h="331936">
                  <a:moveTo>
                    <a:pt x="72099" y="0"/>
                  </a:moveTo>
                  <a:lnTo>
                    <a:pt x="1609022" y="0"/>
                  </a:lnTo>
                  <a:cubicBezTo>
                    <a:pt x="1648842" y="0"/>
                    <a:pt x="1681122" y="32280"/>
                    <a:pt x="1681122" y="72099"/>
                  </a:cubicBezTo>
                  <a:lnTo>
                    <a:pt x="1681122" y="259836"/>
                  </a:lnTo>
                  <a:cubicBezTo>
                    <a:pt x="1681122" y="278958"/>
                    <a:pt x="1673526" y="297297"/>
                    <a:pt x="1660004" y="310818"/>
                  </a:cubicBezTo>
                  <a:cubicBezTo>
                    <a:pt x="1646483" y="324340"/>
                    <a:pt x="1628144" y="331936"/>
                    <a:pt x="1609022" y="331936"/>
                  </a:cubicBezTo>
                  <a:lnTo>
                    <a:pt x="72099" y="331936"/>
                  </a:lnTo>
                  <a:cubicBezTo>
                    <a:pt x="52977" y="331936"/>
                    <a:pt x="34639" y="324340"/>
                    <a:pt x="21117" y="310818"/>
                  </a:cubicBezTo>
                  <a:cubicBezTo>
                    <a:pt x="7596" y="297297"/>
                    <a:pt x="0" y="278958"/>
                    <a:pt x="0" y="259836"/>
                  </a:cubicBezTo>
                  <a:lnTo>
                    <a:pt x="0" y="72099"/>
                  </a:lnTo>
                  <a:cubicBezTo>
                    <a:pt x="0" y="32280"/>
                    <a:pt x="32280" y="0"/>
                    <a:pt x="72099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681122" cy="370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3389289" y="1954453"/>
            <a:ext cx="1745717" cy="5112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TW" altLang="en-US" sz="3002" dirty="0">
                <a:solidFill>
                  <a:srgbClr val="FFFFFF"/>
                </a:solidFill>
                <a:latin typeface="Nunito"/>
              </a:rPr>
              <a:t>偵測結果</a:t>
            </a:r>
            <a:endParaRPr lang="zh-TW" altLang="zh-TW" sz="3002" dirty="0">
              <a:solidFill>
                <a:srgbClr val="FFFFFF"/>
              </a:solidFill>
              <a:latin typeface="Nunito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CAC16AE-928A-2E3B-D296-B0D3FB0C5B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0400" y="3337432"/>
            <a:ext cx="5446688" cy="5349077"/>
          </a:xfrm>
          <a:prstGeom prst="rect">
            <a:avLst/>
          </a:prstGeom>
          <a:ln w="28575">
            <a:solidFill>
              <a:srgbClr val="5E4E45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21130EA-C2CA-D4C7-650C-FE3F5C4181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25000" y="3284215"/>
            <a:ext cx="5445986" cy="5445986"/>
          </a:xfrm>
          <a:prstGeom prst="rect">
            <a:avLst/>
          </a:prstGeom>
          <a:noFill/>
          <a:ln w="28575">
            <a:solidFill>
              <a:srgbClr val="5E4E45"/>
            </a:solidFill>
          </a:ln>
        </p:spPr>
      </p:pic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7DD6AFD8-24C7-09AC-27B7-ABB195A024E9}"/>
              </a:ext>
            </a:extLst>
          </p:cNvPr>
          <p:cNvSpPr/>
          <p:nvPr/>
        </p:nvSpPr>
        <p:spPr>
          <a:xfrm>
            <a:off x="8839200" y="6007208"/>
            <a:ext cx="533400" cy="431692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5E4E4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32815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57" r="-3757" b="-2974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828800" y="2095500"/>
            <a:ext cx="14401800" cy="6977588"/>
            <a:chOff x="0" y="0"/>
            <a:chExt cx="2644932" cy="12398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44932" cy="1239850"/>
            </a:xfrm>
            <a:custGeom>
              <a:avLst/>
              <a:gdLst/>
              <a:ahLst/>
              <a:cxnLst/>
              <a:rect l="l" t="t" r="r" b="b"/>
              <a:pathLst>
                <a:path w="2644932" h="1239850">
                  <a:moveTo>
                    <a:pt x="45826" y="0"/>
                  </a:moveTo>
                  <a:lnTo>
                    <a:pt x="2599105" y="0"/>
                  </a:lnTo>
                  <a:cubicBezTo>
                    <a:pt x="2611259" y="0"/>
                    <a:pt x="2622915" y="4828"/>
                    <a:pt x="2631510" y="13422"/>
                  </a:cubicBezTo>
                  <a:cubicBezTo>
                    <a:pt x="2640104" y="22016"/>
                    <a:pt x="2644932" y="33673"/>
                    <a:pt x="2644932" y="45826"/>
                  </a:cubicBezTo>
                  <a:lnTo>
                    <a:pt x="2644932" y="1194024"/>
                  </a:lnTo>
                  <a:cubicBezTo>
                    <a:pt x="2644932" y="1206178"/>
                    <a:pt x="2640104" y="1217834"/>
                    <a:pt x="2631510" y="1226428"/>
                  </a:cubicBezTo>
                  <a:cubicBezTo>
                    <a:pt x="2622915" y="1235022"/>
                    <a:pt x="2611259" y="1239850"/>
                    <a:pt x="2599105" y="1239850"/>
                  </a:cubicBezTo>
                  <a:lnTo>
                    <a:pt x="45826" y="1239850"/>
                  </a:lnTo>
                  <a:cubicBezTo>
                    <a:pt x="33673" y="1239850"/>
                    <a:pt x="22016" y="1235022"/>
                    <a:pt x="13422" y="1226428"/>
                  </a:cubicBezTo>
                  <a:cubicBezTo>
                    <a:pt x="4828" y="1217834"/>
                    <a:pt x="0" y="1206178"/>
                    <a:pt x="0" y="1194024"/>
                  </a:cubicBezTo>
                  <a:lnTo>
                    <a:pt x="0" y="45826"/>
                  </a:lnTo>
                  <a:cubicBezTo>
                    <a:pt x="0" y="33673"/>
                    <a:pt x="4828" y="22016"/>
                    <a:pt x="13422" y="13422"/>
                  </a:cubicBezTo>
                  <a:cubicBezTo>
                    <a:pt x="22016" y="4828"/>
                    <a:pt x="33673" y="0"/>
                    <a:pt x="4582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644932" cy="1277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382354">
            <a:off x="16566077" y="9192640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5382354">
            <a:off x="15413892" y="9190503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143000" y="1502139"/>
            <a:ext cx="6238297" cy="1353408"/>
            <a:chOff x="0" y="0"/>
            <a:chExt cx="1681122" cy="33193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81122" cy="331936"/>
            </a:xfrm>
            <a:custGeom>
              <a:avLst/>
              <a:gdLst/>
              <a:ahLst/>
              <a:cxnLst/>
              <a:rect l="l" t="t" r="r" b="b"/>
              <a:pathLst>
                <a:path w="1681122" h="331936">
                  <a:moveTo>
                    <a:pt x="72099" y="0"/>
                  </a:moveTo>
                  <a:lnTo>
                    <a:pt x="1609022" y="0"/>
                  </a:lnTo>
                  <a:cubicBezTo>
                    <a:pt x="1648842" y="0"/>
                    <a:pt x="1681122" y="32280"/>
                    <a:pt x="1681122" y="72099"/>
                  </a:cubicBezTo>
                  <a:lnTo>
                    <a:pt x="1681122" y="259836"/>
                  </a:lnTo>
                  <a:cubicBezTo>
                    <a:pt x="1681122" y="278958"/>
                    <a:pt x="1673526" y="297297"/>
                    <a:pt x="1660004" y="310818"/>
                  </a:cubicBezTo>
                  <a:cubicBezTo>
                    <a:pt x="1646483" y="324340"/>
                    <a:pt x="1628144" y="331936"/>
                    <a:pt x="1609022" y="331936"/>
                  </a:cubicBezTo>
                  <a:lnTo>
                    <a:pt x="72099" y="331936"/>
                  </a:lnTo>
                  <a:cubicBezTo>
                    <a:pt x="52977" y="331936"/>
                    <a:pt x="34639" y="324340"/>
                    <a:pt x="21117" y="310818"/>
                  </a:cubicBezTo>
                  <a:cubicBezTo>
                    <a:pt x="7596" y="297297"/>
                    <a:pt x="0" y="278958"/>
                    <a:pt x="0" y="259836"/>
                  </a:cubicBezTo>
                  <a:lnTo>
                    <a:pt x="0" y="72099"/>
                  </a:lnTo>
                  <a:cubicBezTo>
                    <a:pt x="0" y="32280"/>
                    <a:pt x="32280" y="0"/>
                    <a:pt x="72099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681122" cy="370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3389289" y="1954453"/>
            <a:ext cx="1745717" cy="5112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TW" altLang="en-US" sz="3002" dirty="0">
                <a:solidFill>
                  <a:srgbClr val="FFFFFF"/>
                </a:solidFill>
                <a:latin typeface="Nunito"/>
              </a:rPr>
              <a:t>偵測結果</a:t>
            </a:r>
            <a:endParaRPr lang="zh-TW" altLang="zh-TW" sz="3002" dirty="0">
              <a:solidFill>
                <a:srgbClr val="FFFFFF"/>
              </a:solidFill>
              <a:latin typeface="Nunito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CAC16AE-928A-2E3B-D296-B0D3FB0C5B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4792" y="3293740"/>
            <a:ext cx="5397904" cy="5436461"/>
          </a:xfrm>
          <a:prstGeom prst="rect">
            <a:avLst/>
          </a:prstGeom>
          <a:ln w="28575">
            <a:solidFill>
              <a:srgbClr val="5E4E45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21130EA-C2CA-D4C7-650C-FE3F5C4181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31092" y="3284215"/>
            <a:ext cx="5433802" cy="5445986"/>
          </a:xfrm>
          <a:prstGeom prst="rect">
            <a:avLst/>
          </a:prstGeom>
          <a:noFill/>
          <a:ln w="28575">
            <a:solidFill>
              <a:srgbClr val="5E4E45"/>
            </a:solidFill>
          </a:ln>
        </p:spPr>
      </p:pic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7DD6AFD8-24C7-09AC-27B7-ABB195A024E9}"/>
              </a:ext>
            </a:extLst>
          </p:cNvPr>
          <p:cNvSpPr/>
          <p:nvPr/>
        </p:nvSpPr>
        <p:spPr>
          <a:xfrm>
            <a:off x="8839200" y="6007208"/>
            <a:ext cx="533400" cy="431692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5E4E4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29344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57" r="-3757" b="-2974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362987" y="1371255"/>
            <a:ext cx="15562027" cy="7544490"/>
            <a:chOff x="0" y="0"/>
            <a:chExt cx="4098641" cy="19870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98641" cy="1987026"/>
            </a:xfrm>
            <a:custGeom>
              <a:avLst/>
              <a:gdLst/>
              <a:ahLst/>
              <a:cxnLst/>
              <a:rect l="l" t="t" r="r" b="b"/>
              <a:pathLst>
                <a:path w="4098641" h="1987026">
                  <a:moveTo>
                    <a:pt x="25372" y="0"/>
                  </a:moveTo>
                  <a:lnTo>
                    <a:pt x="4073269" y="0"/>
                  </a:lnTo>
                  <a:cubicBezTo>
                    <a:pt x="4087282" y="0"/>
                    <a:pt x="4098641" y="11359"/>
                    <a:pt x="4098641" y="25372"/>
                  </a:cubicBezTo>
                  <a:lnTo>
                    <a:pt x="4098641" y="1961654"/>
                  </a:lnTo>
                  <a:cubicBezTo>
                    <a:pt x="4098641" y="1975667"/>
                    <a:pt x="4087282" y="1987026"/>
                    <a:pt x="4073269" y="1987026"/>
                  </a:cubicBezTo>
                  <a:lnTo>
                    <a:pt x="25372" y="1987026"/>
                  </a:lnTo>
                  <a:cubicBezTo>
                    <a:pt x="11359" y="1987026"/>
                    <a:pt x="0" y="1975667"/>
                    <a:pt x="0" y="1961654"/>
                  </a:cubicBezTo>
                  <a:lnTo>
                    <a:pt x="0" y="25372"/>
                  </a:lnTo>
                  <a:cubicBezTo>
                    <a:pt x="0" y="11359"/>
                    <a:pt x="11359" y="0"/>
                    <a:pt x="25372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098641" cy="20251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414788" y="1735909"/>
            <a:ext cx="1458422" cy="1664391"/>
          </a:xfrm>
          <a:custGeom>
            <a:avLst/>
            <a:gdLst/>
            <a:ahLst/>
            <a:cxnLst/>
            <a:rect l="l" t="t" r="r" b="b"/>
            <a:pathLst>
              <a:path w="1458422" h="1664391">
                <a:moveTo>
                  <a:pt x="0" y="0"/>
                </a:moveTo>
                <a:lnTo>
                  <a:pt x="1458422" y="0"/>
                </a:lnTo>
                <a:lnTo>
                  <a:pt x="1458422" y="1664391"/>
                </a:lnTo>
                <a:lnTo>
                  <a:pt x="0" y="16643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956781" y="4013597"/>
            <a:ext cx="14374437" cy="2115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29"/>
              </a:lnSpc>
            </a:pPr>
            <a:r>
              <a:rPr lang="en-US" sz="12378" dirty="0">
                <a:solidFill>
                  <a:srgbClr val="5E4E45"/>
                </a:solidFill>
                <a:latin typeface="Nunito Bold"/>
              </a:rPr>
              <a:t>THANK YOU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57" r="-3757" b="-2974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2590800" y="3002662"/>
            <a:ext cx="13106400" cy="6143878"/>
            <a:chOff x="0" y="0"/>
            <a:chExt cx="2644932" cy="12398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44932" cy="1239850"/>
            </a:xfrm>
            <a:custGeom>
              <a:avLst/>
              <a:gdLst/>
              <a:ahLst/>
              <a:cxnLst/>
              <a:rect l="l" t="t" r="r" b="b"/>
              <a:pathLst>
                <a:path w="2644932" h="1239850">
                  <a:moveTo>
                    <a:pt x="45826" y="0"/>
                  </a:moveTo>
                  <a:lnTo>
                    <a:pt x="2599105" y="0"/>
                  </a:lnTo>
                  <a:cubicBezTo>
                    <a:pt x="2611259" y="0"/>
                    <a:pt x="2622915" y="4828"/>
                    <a:pt x="2631510" y="13422"/>
                  </a:cubicBezTo>
                  <a:cubicBezTo>
                    <a:pt x="2640104" y="22016"/>
                    <a:pt x="2644932" y="33673"/>
                    <a:pt x="2644932" y="45826"/>
                  </a:cubicBezTo>
                  <a:lnTo>
                    <a:pt x="2644932" y="1194024"/>
                  </a:lnTo>
                  <a:cubicBezTo>
                    <a:pt x="2644932" y="1206178"/>
                    <a:pt x="2640104" y="1217834"/>
                    <a:pt x="2631510" y="1226428"/>
                  </a:cubicBezTo>
                  <a:cubicBezTo>
                    <a:pt x="2622915" y="1235022"/>
                    <a:pt x="2611259" y="1239850"/>
                    <a:pt x="2599105" y="1239850"/>
                  </a:cubicBezTo>
                  <a:lnTo>
                    <a:pt x="45826" y="1239850"/>
                  </a:lnTo>
                  <a:cubicBezTo>
                    <a:pt x="33673" y="1239850"/>
                    <a:pt x="22016" y="1235022"/>
                    <a:pt x="13422" y="1226428"/>
                  </a:cubicBezTo>
                  <a:cubicBezTo>
                    <a:pt x="4828" y="1217834"/>
                    <a:pt x="0" y="1206178"/>
                    <a:pt x="0" y="1194024"/>
                  </a:cubicBezTo>
                  <a:lnTo>
                    <a:pt x="0" y="45826"/>
                  </a:lnTo>
                  <a:cubicBezTo>
                    <a:pt x="0" y="33673"/>
                    <a:pt x="4828" y="22016"/>
                    <a:pt x="13422" y="13422"/>
                  </a:cubicBezTo>
                  <a:cubicBezTo>
                    <a:pt x="22016" y="4828"/>
                    <a:pt x="33673" y="0"/>
                    <a:pt x="4582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644932" cy="1277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382354">
            <a:off x="16566077" y="9192640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5382354">
            <a:off x="15413892" y="9190503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2954000" y="557888"/>
            <a:ext cx="4876801" cy="1367819"/>
            <a:chOff x="0" y="0"/>
            <a:chExt cx="2113791" cy="75926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13791" cy="759269"/>
            </a:xfrm>
            <a:custGeom>
              <a:avLst/>
              <a:gdLst/>
              <a:ahLst/>
              <a:cxnLst/>
              <a:rect l="l" t="t" r="r" b="b"/>
              <a:pathLst>
                <a:path w="2113791" h="759269">
                  <a:moveTo>
                    <a:pt x="49196" y="0"/>
                  </a:moveTo>
                  <a:lnTo>
                    <a:pt x="2064595" y="0"/>
                  </a:lnTo>
                  <a:cubicBezTo>
                    <a:pt x="2091765" y="0"/>
                    <a:pt x="2113791" y="22026"/>
                    <a:pt x="2113791" y="49196"/>
                  </a:cubicBezTo>
                  <a:lnTo>
                    <a:pt x="2113791" y="710073"/>
                  </a:lnTo>
                  <a:cubicBezTo>
                    <a:pt x="2113791" y="737243"/>
                    <a:pt x="2091765" y="759269"/>
                    <a:pt x="2064595" y="759269"/>
                  </a:cubicBezTo>
                  <a:lnTo>
                    <a:pt x="49196" y="759269"/>
                  </a:lnTo>
                  <a:cubicBezTo>
                    <a:pt x="22026" y="759269"/>
                    <a:pt x="0" y="737243"/>
                    <a:pt x="0" y="710073"/>
                  </a:cubicBezTo>
                  <a:lnTo>
                    <a:pt x="0" y="49196"/>
                  </a:lnTo>
                  <a:cubicBezTo>
                    <a:pt x="0" y="22026"/>
                    <a:pt x="22026" y="0"/>
                    <a:pt x="49196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113791" cy="7973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4162825" y="686966"/>
            <a:ext cx="8250349" cy="124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97"/>
              </a:lnSpc>
            </a:pPr>
            <a:r>
              <a:rPr lang="en-US" altLang="zh-TW" sz="8081" dirty="0">
                <a:solidFill>
                  <a:srgbClr val="FFFFFF"/>
                </a:solidFill>
                <a:latin typeface="Nunito Bold"/>
              </a:rPr>
              <a:t>Test</a:t>
            </a:r>
            <a:endParaRPr lang="en-US" sz="8081" dirty="0">
              <a:solidFill>
                <a:srgbClr val="FFFFFF"/>
              </a:solidFill>
              <a:latin typeface="Nunito 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286000" y="2367619"/>
            <a:ext cx="5476297" cy="1081289"/>
            <a:chOff x="0" y="0"/>
            <a:chExt cx="1681122" cy="33193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81122" cy="331936"/>
            </a:xfrm>
            <a:custGeom>
              <a:avLst/>
              <a:gdLst/>
              <a:ahLst/>
              <a:cxnLst/>
              <a:rect l="l" t="t" r="r" b="b"/>
              <a:pathLst>
                <a:path w="1681122" h="331936">
                  <a:moveTo>
                    <a:pt x="72099" y="0"/>
                  </a:moveTo>
                  <a:lnTo>
                    <a:pt x="1609022" y="0"/>
                  </a:lnTo>
                  <a:cubicBezTo>
                    <a:pt x="1648842" y="0"/>
                    <a:pt x="1681122" y="32280"/>
                    <a:pt x="1681122" y="72099"/>
                  </a:cubicBezTo>
                  <a:lnTo>
                    <a:pt x="1681122" y="259836"/>
                  </a:lnTo>
                  <a:cubicBezTo>
                    <a:pt x="1681122" y="278958"/>
                    <a:pt x="1673526" y="297297"/>
                    <a:pt x="1660004" y="310818"/>
                  </a:cubicBezTo>
                  <a:cubicBezTo>
                    <a:pt x="1646483" y="324340"/>
                    <a:pt x="1628144" y="331936"/>
                    <a:pt x="1609022" y="331936"/>
                  </a:cubicBezTo>
                  <a:lnTo>
                    <a:pt x="72099" y="331936"/>
                  </a:lnTo>
                  <a:cubicBezTo>
                    <a:pt x="52977" y="331936"/>
                    <a:pt x="34639" y="324340"/>
                    <a:pt x="21117" y="310818"/>
                  </a:cubicBezTo>
                  <a:cubicBezTo>
                    <a:pt x="7596" y="297297"/>
                    <a:pt x="0" y="278958"/>
                    <a:pt x="0" y="259836"/>
                  </a:cubicBezTo>
                  <a:lnTo>
                    <a:pt x="0" y="72099"/>
                  </a:lnTo>
                  <a:cubicBezTo>
                    <a:pt x="0" y="32280"/>
                    <a:pt x="32280" y="0"/>
                    <a:pt x="72099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681122" cy="370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4121683" y="2652616"/>
            <a:ext cx="3640614" cy="511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TW" altLang="zh-TW" sz="3002" dirty="0">
                <a:solidFill>
                  <a:srgbClr val="FFFFFF"/>
                </a:solidFill>
                <a:latin typeface="Nunito"/>
              </a:rPr>
              <a:t>模型測試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A87938ED-2C3F-B978-0A36-6883830C3B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8032" y="4236501"/>
            <a:ext cx="12331935" cy="4156623"/>
          </a:xfrm>
          <a:prstGeom prst="rect">
            <a:avLst/>
          </a:prstGeom>
          <a:ln w="28575">
            <a:solidFill>
              <a:srgbClr val="5E4E45"/>
            </a:solidFill>
          </a:ln>
        </p:spPr>
      </p:pic>
    </p:spTree>
    <p:extLst>
      <p:ext uri="{BB962C8B-B14F-4D97-AF65-F5344CB8AC3E}">
        <p14:creationId xmlns:p14="http://schemas.microsoft.com/office/powerpoint/2010/main" val="1078536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610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57" r="-3757" b="-2974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972893" y="4229100"/>
            <a:ext cx="8615932" cy="5029200"/>
            <a:chOff x="0" y="0"/>
            <a:chExt cx="2644932" cy="12398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4932" cy="1239850"/>
            </a:xfrm>
            <a:custGeom>
              <a:avLst/>
              <a:gdLst/>
              <a:ahLst/>
              <a:cxnLst/>
              <a:rect l="l" t="t" r="r" b="b"/>
              <a:pathLst>
                <a:path w="2644932" h="1239850">
                  <a:moveTo>
                    <a:pt x="45826" y="0"/>
                  </a:moveTo>
                  <a:lnTo>
                    <a:pt x="2599105" y="0"/>
                  </a:lnTo>
                  <a:cubicBezTo>
                    <a:pt x="2611259" y="0"/>
                    <a:pt x="2622915" y="4828"/>
                    <a:pt x="2631510" y="13422"/>
                  </a:cubicBezTo>
                  <a:cubicBezTo>
                    <a:pt x="2640104" y="22016"/>
                    <a:pt x="2644932" y="33673"/>
                    <a:pt x="2644932" y="45826"/>
                  </a:cubicBezTo>
                  <a:lnTo>
                    <a:pt x="2644932" y="1194024"/>
                  </a:lnTo>
                  <a:cubicBezTo>
                    <a:pt x="2644932" y="1206178"/>
                    <a:pt x="2640104" y="1217834"/>
                    <a:pt x="2631510" y="1226428"/>
                  </a:cubicBezTo>
                  <a:cubicBezTo>
                    <a:pt x="2622915" y="1235022"/>
                    <a:pt x="2611259" y="1239850"/>
                    <a:pt x="2599105" y="1239850"/>
                  </a:cubicBezTo>
                  <a:lnTo>
                    <a:pt x="45826" y="1239850"/>
                  </a:lnTo>
                  <a:cubicBezTo>
                    <a:pt x="33673" y="1239850"/>
                    <a:pt x="22016" y="1235022"/>
                    <a:pt x="13422" y="1226428"/>
                  </a:cubicBezTo>
                  <a:cubicBezTo>
                    <a:pt x="4828" y="1217834"/>
                    <a:pt x="0" y="1206178"/>
                    <a:pt x="0" y="1194024"/>
                  </a:cubicBezTo>
                  <a:lnTo>
                    <a:pt x="0" y="45826"/>
                  </a:lnTo>
                  <a:cubicBezTo>
                    <a:pt x="0" y="33673"/>
                    <a:pt x="4828" y="22016"/>
                    <a:pt x="13422" y="13422"/>
                  </a:cubicBezTo>
                  <a:cubicBezTo>
                    <a:pt x="22016" y="4828"/>
                    <a:pt x="33673" y="0"/>
                    <a:pt x="4582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644932" cy="1277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382354">
            <a:off x="16566077" y="9192640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699175" y="3632221"/>
            <a:ext cx="8615932" cy="5227872"/>
            <a:chOff x="0" y="0"/>
            <a:chExt cx="2644932" cy="12398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44932" cy="1239850"/>
            </a:xfrm>
            <a:custGeom>
              <a:avLst/>
              <a:gdLst/>
              <a:ahLst/>
              <a:cxnLst/>
              <a:rect l="l" t="t" r="r" b="b"/>
              <a:pathLst>
                <a:path w="2644932" h="1239850">
                  <a:moveTo>
                    <a:pt x="45826" y="0"/>
                  </a:moveTo>
                  <a:lnTo>
                    <a:pt x="2599105" y="0"/>
                  </a:lnTo>
                  <a:cubicBezTo>
                    <a:pt x="2611259" y="0"/>
                    <a:pt x="2622915" y="4828"/>
                    <a:pt x="2631510" y="13422"/>
                  </a:cubicBezTo>
                  <a:cubicBezTo>
                    <a:pt x="2640104" y="22016"/>
                    <a:pt x="2644932" y="33673"/>
                    <a:pt x="2644932" y="45826"/>
                  </a:cubicBezTo>
                  <a:lnTo>
                    <a:pt x="2644932" y="1194024"/>
                  </a:lnTo>
                  <a:cubicBezTo>
                    <a:pt x="2644932" y="1206178"/>
                    <a:pt x="2640104" y="1217834"/>
                    <a:pt x="2631510" y="1226428"/>
                  </a:cubicBezTo>
                  <a:cubicBezTo>
                    <a:pt x="2622915" y="1235022"/>
                    <a:pt x="2611259" y="1239850"/>
                    <a:pt x="2599105" y="1239850"/>
                  </a:cubicBezTo>
                  <a:lnTo>
                    <a:pt x="45826" y="1239850"/>
                  </a:lnTo>
                  <a:cubicBezTo>
                    <a:pt x="33673" y="1239850"/>
                    <a:pt x="22016" y="1235022"/>
                    <a:pt x="13422" y="1226428"/>
                  </a:cubicBezTo>
                  <a:cubicBezTo>
                    <a:pt x="4828" y="1217834"/>
                    <a:pt x="0" y="1206178"/>
                    <a:pt x="0" y="1194024"/>
                  </a:cubicBezTo>
                  <a:lnTo>
                    <a:pt x="0" y="45826"/>
                  </a:lnTo>
                  <a:cubicBezTo>
                    <a:pt x="0" y="33673"/>
                    <a:pt x="4828" y="22016"/>
                    <a:pt x="13422" y="13422"/>
                  </a:cubicBezTo>
                  <a:cubicBezTo>
                    <a:pt x="22016" y="4828"/>
                    <a:pt x="33673" y="0"/>
                    <a:pt x="4582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644932" cy="1277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5382354">
            <a:off x="15413892" y="9190503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8534400" y="571500"/>
            <a:ext cx="9416953" cy="1556807"/>
            <a:chOff x="0" y="0"/>
            <a:chExt cx="2113791" cy="75926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13791" cy="759269"/>
            </a:xfrm>
            <a:custGeom>
              <a:avLst/>
              <a:gdLst/>
              <a:ahLst/>
              <a:cxnLst/>
              <a:rect l="l" t="t" r="r" b="b"/>
              <a:pathLst>
                <a:path w="2113791" h="759269">
                  <a:moveTo>
                    <a:pt x="49196" y="0"/>
                  </a:moveTo>
                  <a:lnTo>
                    <a:pt x="2064595" y="0"/>
                  </a:lnTo>
                  <a:cubicBezTo>
                    <a:pt x="2091765" y="0"/>
                    <a:pt x="2113791" y="22026"/>
                    <a:pt x="2113791" y="49196"/>
                  </a:cubicBezTo>
                  <a:lnTo>
                    <a:pt x="2113791" y="710073"/>
                  </a:lnTo>
                  <a:cubicBezTo>
                    <a:pt x="2113791" y="737243"/>
                    <a:pt x="2091765" y="759269"/>
                    <a:pt x="2064595" y="759269"/>
                  </a:cubicBezTo>
                  <a:lnTo>
                    <a:pt x="49196" y="759269"/>
                  </a:lnTo>
                  <a:cubicBezTo>
                    <a:pt x="22026" y="759269"/>
                    <a:pt x="0" y="737243"/>
                    <a:pt x="0" y="710073"/>
                  </a:cubicBezTo>
                  <a:lnTo>
                    <a:pt x="0" y="49196"/>
                  </a:lnTo>
                  <a:cubicBezTo>
                    <a:pt x="0" y="22026"/>
                    <a:pt x="22026" y="0"/>
                    <a:pt x="49196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113791" cy="7973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010137" y="727938"/>
            <a:ext cx="9109540" cy="1243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97"/>
              </a:lnSpc>
            </a:pPr>
            <a:r>
              <a:rPr lang="en-US" sz="8081" dirty="0">
                <a:solidFill>
                  <a:srgbClr val="FFFFFF"/>
                </a:solidFill>
                <a:latin typeface="Nunito Bold"/>
              </a:rPr>
              <a:t>Comparison chart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389772" y="2917484"/>
            <a:ext cx="4334628" cy="1081289"/>
            <a:chOff x="0" y="0"/>
            <a:chExt cx="1681122" cy="33193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81122" cy="331936"/>
            </a:xfrm>
            <a:custGeom>
              <a:avLst/>
              <a:gdLst/>
              <a:ahLst/>
              <a:cxnLst/>
              <a:rect l="l" t="t" r="r" b="b"/>
              <a:pathLst>
                <a:path w="1681122" h="331936">
                  <a:moveTo>
                    <a:pt x="72099" y="0"/>
                  </a:moveTo>
                  <a:lnTo>
                    <a:pt x="1609022" y="0"/>
                  </a:lnTo>
                  <a:cubicBezTo>
                    <a:pt x="1648842" y="0"/>
                    <a:pt x="1681122" y="32280"/>
                    <a:pt x="1681122" y="72099"/>
                  </a:cubicBezTo>
                  <a:lnTo>
                    <a:pt x="1681122" y="259836"/>
                  </a:lnTo>
                  <a:cubicBezTo>
                    <a:pt x="1681122" y="278958"/>
                    <a:pt x="1673526" y="297297"/>
                    <a:pt x="1660004" y="310818"/>
                  </a:cubicBezTo>
                  <a:cubicBezTo>
                    <a:pt x="1646483" y="324340"/>
                    <a:pt x="1628144" y="331936"/>
                    <a:pt x="1609022" y="331936"/>
                  </a:cubicBezTo>
                  <a:lnTo>
                    <a:pt x="72099" y="331936"/>
                  </a:lnTo>
                  <a:cubicBezTo>
                    <a:pt x="52977" y="331936"/>
                    <a:pt x="34639" y="324340"/>
                    <a:pt x="21117" y="310818"/>
                  </a:cubicBezTo>
                  <a:cubicBezTo>
                    <a:pt x="7596" y="297297"/>
                    <a:pt x="0" y="278958"/>
                    <a:pt x="0" y="259836"/>
                  </a:cubicBezTo>
                  <a:lnTo>
                    <a:pt x="0" y="72099"/>
                  </a:lnTo>
                  <a:cubicBezTo>
                    <a:pt x="0" y="32280"/>
                    <a:pt x="32280" y="0"/>
                    <a:pt x="72099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681122" cy="370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651763" y="3175429"/>
            <a:ext cx="7130312" cy="516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3"/>
              </a:lnSpc>
              <a:spcAft>
                <a:spcPts val="800"/>
              </a:spcAft>
            </a:pPr>
            <a:r>
              <a:rPr lang="en-US" altLang="zh-TW" sz="3002" dirty="0">
                <a:solidFill>
                  <a:srgbClr val="FFFFFF"/>
                </a:solidFill>
                <a:latin typeface="Nunito"/>
              </a:rPr>
              <a:t>mAP50</a:t>
            </a:r>
            <a:r>
              <a:rPr lang="zh-TW" altLang="en-US" sz="3002" dirty="0">
                <a:solidFill>
                  <a:srgbClr val="FFFFFF"/>
                </a:solidFill>
                <a:latin typeface="Nunito"/>
              </a:rPr>
              <a:t> 與 </a:t>
            </a:r>
            <a:r>
              <a:rPr lang="en-US" altLang="zh-TW" sz="3002" dirty="0">
                <a:solidFill>
                  <a:srgbClr val="FFFFFF"/>
                </a:solidFill>
                <a:latin typeface="Nunito"/>
              </a:rPr>
              <a:t>mAP50-95</a:t>
            </a:r>
            <a:endParaRPr lang="zh-TW" altLang="zh-TW" sz="3002" dirty="0">
              <a:solidFill>
                <a:srgbClr val="FFFFFF"/>
              </a:solidFill>
              <a:latin typeface="Nunito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13335000" y="3614273"/>
            <a:ext cx="4555108" cy="1081289"/>
            <a:chOff x="0" y="0"/>
            <a:chExt cx="1681122" cy="33193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681122" cy="331936"/>
            </a:xfrm>
            <a:custGeom>
              <a:avLst/>
              <a:gdLst/>
              <a:ahLst/>
              <a:cxnLst/>
              <a:rect l="l" t="t" r="r" b="b"/>
              <a:pathLst>
                <a:path w="1681122" h="331936">
                  <a:moveTo>
                    <a:pt x="72099" y="0"/>
                  </a:moveTo>
                  <a:lnTo>
                    <a:pt x="1609022" y="0"/>
                  </a:lnTo>
                  <a:cubicBezTo>
                    <a:pt x="1648842" y="0"/>
                    <a:pt x="1681122" y="32280"/>
                    <a:pt x="1681122" y="72099"/>
                  </a:cubicBezTo>
                  <a:lnTo>
                    <a:pt x="1681122" y="259836"/>
                  </a:lnTo>
                  <a:cubicBezTo>
                    <a:pt x="1681122" y="278958"/>
                    <a:pt x="1673526" y="297297"/>
                    <a:pt x="1660004" y="310818"/>
                  </a:cubicBezTo>
                  <a:cubicBezTo>
                    <a:pt x="1646483" y="324340"/>
                    <a:pt x="1628144" y="331936"/>
                    <a:pt x="1609022" y="331936"/>
                  </a:cubicBezTo>
                  <a:lnTo>
                    <a:pt x="72099" y="331936"/>
                  </a:lnTo>
                  <a:cubicBezTo>
                    <a:pt x="52977" y="331936"/>
                    <a:pt x="34639" y="324340"/>
                    <a:pt x="21117" y="310818"/>
                  </a:cubicBezTo>
                  <a:cubicBezTo>
                    <a:pt x="7596" y="297297"/>
                    <a:pt x="0" y="278958"/>
                    <a:pt x="0" y="259836"/>
                  </a:cubicBezTo>
                  <a:lnTo>
                    <a:pt x="0" y="72099"/>
                  </a:lnTo>
                  <a:cubicBezTo>
                    <a:pt x="0" y="32280"/>
                    <a:pt x="32280" y="0"/>
                    <a:pt x="72099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681122" cy="370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3903719" y="3892930"/>
            <a:ext cx="3640614" cy="51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3"/>
              </a:lnSpc>
              <a:spcAft>
                <a:spcPts val="800"/>
              </a:spcAft>
            </a:pPr>
            <a:r>
              <a:rPr lang="en-US" altLang="zh-TW" sz="3002" dirty="0">
                <a:solidFill>
                  <a:srgbClr val="FFFFFF"/>
                </a:solidFill>
                <a:latin typeface="Nunito"/>
              </a:rPr>
              <a:t>Precision</a:t>
            </a:r>
            <a:r>
              <a:rPr lang="zh-TW" altLang="en-US" sz="3002" dirty="0">
                <a:solidFill>
                  <a:srgbClr val="FFFFFF"/>
                </a:solidFill>
                <a:latin typeface="Nunito"/>
              </a:rPr>
              <a:t> 與 </a:t>
            </a:r>
            <a:r>
              <a:rPr lang="en-US" altLang="zh-TW" sz="3002" dirty="0">
                <a:solidFill>
                  <a:srgbClr val="FFFFFF"/>
                </a:solidFill>
                <a:latin typeface="Nunito"/>
              </a:rPr>
              <a:t>Recall</a:t>
            </a:r>
            <a:endParaRPr lang="en-US" sz="3002" dirty="0">
              <a:solidFill>
                <a:srgbClr val="FFFFFF"/>
              </a:solidFill>
              <a:latin typeface="Nunito"/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F1705743-E4B1-E900-28FA-E71D03B012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772" y="4122885"/>
            <a:ext cx="7630048" cy="4519881"/>
          </a:xfrm>
          <a:prstGeom prst="rect">
            <a:avLst/>
          </a:prstGeom>
          <a:ln w="28575">
            <a:solidFill>
              <a:srgbClr val="5E4E45"/>
            </a:solidFill>
          </a:ln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29E2E7AE-6DDB-AA8A-BF01-80BD27D569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934" y="4794547"/>
            <a:ext cx="6744866" cy="4293626"/>
          </a:xfrm>
          <a:prstGeom prst="rect">
            <a:avLst/>
          </a:prstGeom>
          <a:ln w="28575">
            <a:solidFill>
              <a:srgbClr val="5E4E45"/>
            </a:solidFill>
          </a:ln>
        </p:spPr>
      </p:pic>
    </p:spTree>
    <p:extLst>
      <p:ext uri="{BB962C8B-B14F-4D97-AF65-F5344CB8AC3E}">
        <p14:creationId xmlns:p14="http://schemas.microsoft.com/office/powerpoint/2010/main" val="3932634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57" r="-3757" b="-2974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89802" y="2172197"/>
            <a:ext cx="8656973" cy="7009903"/>
            <a:chOff x="0" y="0"/>
            <a:chExt cx="2569780" cy="26806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69780" cy="2680650"/>
            </a:xfrm>
            <a:custGeom>
              <a:avLst/>
              <a:gdLst/>
              <a:ahLst/>
              <a:cxnLst/>
              <a:rect l="l" t="t" r="r" b="b"/>
              <a:pathLst>
                <a:path w="2569780" h="2680650">
                  <a:moveTo>
                    <a:pt x="47167" y="0"/>
                  </a:moveTo>
                  <a:lnTo>
                    <a:pt x="2522613" y="0"/>
                  </a:lnTo>
                  <a:cubicBezTo>
                    <a:pt x="2535123" y="0"/>
                    <a:pt x="2547120" y="4969"/>
                    <a:pt x="2555965" y="13815"/>
                  </a:cubicBezTo>
                  <a:cubicBezTo>
                    <a:pt x="2564811" y="22660"/>
                    <a:pt x="2569780" y="34657"/>
                    <a:pt x="2569780" y="47167"/>
                  </a:cubicBezTo>
                  <a:lnTo>
                    <a:pt x="2569780" y="2633483"/>
                  </a:lnTo>
                  <a:cubicBezTo>
                    <a:pt x="2569780" y="2645993"/>
                    <a:pt x="2564811" y="2657990"/>
                    <a:pt x="2555965" y="2666835"/>
                  </a:cubicBezTo>
                  <a:cubicBezTo>
                    <a:pt x="2547120" y="2675681"/>
                    <a:pt x="2535123" y="2680650"/>
                    <a:pt x="2522613" y="2680650"/>
                  </a:cubicBezTo>
                  <a:lnTo>
                    <a:pt x="47167" y="2680650"/>
                  </a:lnTo>
                  <a:cubicBezTo>
                    <a:pt x="34657" y="2680650"/>
                    <a:pt x="22660" y="2675681"/>
                    <a:pt x="13815" y="2666835"/>
                  </a:cubicBezTo>
                  <a:cubicBezTo>
                    <a:pt x="4969" y="2657990"/>
                    <a:pt x="0" y="2645993"/>
                    <a:pt x="0" y="2633483"/>
                  </a:cubicBezTo>
                  <a:lnTo>
                    <a:pt x="0" y="47167"/>
                  </a:lnTo>
                  <a:cubicBezTo>
                    <a:pt x="0" y="34657"/>
                    <a:pt x="4969" y="22660"/>
                    <a:pt x="13815" y="13815"/>
                  </a:cubicBezTo>
                  <a:cubicBezTo>
                    <a:pt x="22660" y="4969"/>
                    <a:pt x="34657" y="0"/>
                    <a:pt x="47167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569780" cy="2718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508767" y="3684417"/>
            <a:ext cx="8099545" cy="4540414"/>
            <a:chOff x="0" y="0"/>
            <a:chExt cx="2703932" cy="17271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3932" cy="1727102"/>
            </a:xfrm>
            <a:custGeom>
              <a:avLst/>
              <a:gdLst/>
              <a:ahLst/>
              <a:cxnLst/>
              <a:rect l="l" t="t" r="r" b="b"/>
              <a:pathLst>
                <a:path w="2703932" h="1727102">
                  <a:moveTo>
                    <a:pt x="44827" y="0"/>
                  </a:moveTo>
                  <a:lnTo>
                    <a:pt x="2659106" y="0"/>
                  </a:lnTo>
                  <a:cubicBezTo>
                    <a:pt x="2670995" y="0"/>
                    <a:pt x="2682396" y="4723"/>
                    <a:pt x="2690803" y="13129"/>
                  </a:cubicBezTo>
                  <a:cubicBezTo>
                    <a:pt x="2699209" y="21536"/>
                    <a:pt x="2703932" y="32938"/>
                    <a:pt x="2703932" y="44827"/>
                  </a:cubicBezTo>
                  <a:lnTo>
                    <a:pt x="2703932" y="1682276"/>
                  </a:lnTo>
                  <a:cubicBezTo>
                    <a:pt x="2703932" y="1694164"/>
                    <a:pt x="2699209" y="1705566"/>
                    <a:pt x="2690803" y="1713973"/>
                  </a:cubicBezTo>
                  <a:cubicBezTo>
                    <a:pt x="2682396" y="1722379"/>
                    <a:pt x="2670995" y="1727102"/>
                    <a:pt x="2659106" y="1727102"/>
                  </a:cubicBezTo>
                  <a:lnTo>
                    <a:pt x="44827" y="1727102"/>
                  </a:lnTo>
                  <a:cubicBezTo>
                    <a:pt x="32938" y="1727102"/>
                    <a:pt x="21536" y="1722379"/>
                    <a:pt x="13129" y="1713973"/>
                  </a:cubicBezTo>
                  <a:cubicBezTo>
                    <a:pt x="4723" y="1705566"/>
                    <a:pt x="0" y="1694164"/>
                    <a:pt x="0" y="1682276"/>
                  </a:cubicBezTo>
                  <a:lnTo>
                    <a:pt x="0" y="44827"/>
                  </a:lnTo>
                  <a:cubicBezTo>
                    <a:pt x="0" y="32938"/>
                    <a:pt x="4723" y="21536"/>
                    <a:pt x="13129" y="13129"/>
                  </a:cubicBezTo>
                  <a:cubicBezTo>
                    <a:pt x="21536" y="4723"/>
                    <a:pt x="32938" y="0"/>
                    <a:pt x="44827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3932" cy="1765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382354">
            <a:off x="16566077" y="9192640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5382354">
            <a:off x="15413892" y="9190503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9795717" y="2591838"/>
            <a:ext cx="7525643" cy="1760149"/>
            <a:chOff x="0" y="0"/>
            <a:chExt cx="1982062" cy="50408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82062" cy="504083"/>
            </a:xfrm>
            <a:custGeom>
              <a:avLst/>
              <a:gdLst/>
              <a:ahLst/>
              <a:cxnLst/>
              <a:rect l="l" t="t" r="r" b="b"/>
              <a:pathLst>
                <a:path w="1982062" h="504083">
                  <a:moveTo>
                    <a:pt x="52466" y="0"/>
                  </a:moveTo>
                  <a:lnTo>
                    <a:pt x="1929597" y="0"/>
                  </a:lnTo>
                  <a:cubicBezTo>
                    <a:pt x="1958573" y="0"/>
                    <a:pt x="1982062" y="23490"/>
                    <a:pt x="1982062" y="52466"/>
                  </a:cubicBezTo>
                  <a:lnTo>
                    <a:pt x="1982062" y="451617"/>
                  </a:lnTo>
                  <a:cubicBezTo>
                    <a:pt x="1982062" y="465532"/>
                    <a:pt x="1976535" y="478877"/>
                    <a:pt x="1966695" y="488716"/>
                  </a:cubicBezTo>
                  <a:cubicBezTo>
                    <a:pt x="1956856" y="498555"/>
                    <a:pt x="1943511" y="504083"/>
                    <a:pt x="1929597" y="504083"/>
                  </a:cubicBezTo>
                  <a:lnTo>
                    <a:pt x="52466" y="504083"/>
                  </a:lnTo>
                  <a:cubicBezTo>
                    <a:pt x="23490" y="504083"/>
                    <a:pt x="0" y="480593"/>
                    <a:pt x="0" y="451617"/>
                  </a:cubicBezTo>
                  <a:lnTo>
                    <a:pt x="0" y="52466"/>
                  </a:lnTo>
                  <a:cubicBezTo>
                    <a:pt x="0" y="23490"/>
                    <a:pt x="23490" y="0"/>
                    <a:pt x="52466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982062" cy="5421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334834" y="4982017"/>
            <a:ext cx="6447407" cy="27143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002" dirty="0">
                <a:solidFill>
                  <a:srgbClr val="5E4E45"/>
                </a:solidFill>
                <a:latin typeface="Nunito"/>
              </a:rPr>
              <a:t>發現</a:t>
            </a: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某幾個類別</a:t>
            </a:r>
            <a:r>
              <a:rPr lang="zh-TW" altLang="en-US" sz="3002" dirty="0">
                <a:solidFill>
                  <a:srgbClr val="5E4E45"/>
                </a:solidFill>
                <a:latin typeface="Nunito"/>
              </a:rPr>
              <a:t>像是</a:t>
            </a: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body</a:t>
            </a: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、</a:t>
            </a: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swimmer</a:t>
            </a: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的</a:t>
            </a:r>
            <a:r>
              <a:rPr lang="zh-TW" altLang="en-US" sz="3002" dirty="0">
                <a:solidFill>
                  <a:srgbClr val="5E4E45"/>
                </a:solidFill>
                <a:latin typeface="Nunito"/>
              </a:rPr>
              <a:t>訓練和測試結果</a:t>
            </a: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非常差。導致整體</a:t>
            </a:r>
            <a:r>
              <a:rPr lang="zh-TW" altLang="en-US" sz="3002" dirty="0">
                <a:solidFill>
                  <a:srgbClr val="5E4E45"/>
                </a:solidFill>
                <a:latin typeface="Nunito"/>
              </a:rPr>
              <a:t>的</a:t>
            </a: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平均結果只有差不多</a:t>
            </a: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50%</a:t>
            </a: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。</a:t>
            </a:r>
            <a:endParaRPr lang="en-US" altLang="zh-TW" sz="3002" dirty="0">
              <a:solidFill>
                <a:srgbClr val="5E4E45"/>
              </a:solidFill>
              <a:latin typeface="Nunito"/>
            </a:endParaRPr>
          </a:p>
          <a:p>
            <a:pPr>
              <a:lnSpc>
                <a:spcPct val="150000"/>
              </a:lnSpc>
            </a:pPr>
            <a:endParaRPr lang="zh-TW" altLang="zh-TW" sz="3002" dirty="0">
              <a:solidFill>
                <a:srgbClr val="5E4E45"/>
              </a:solidFill>
              <a:latin typeface="Nunit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885893" y="2936096"/>
            <a:ext cx="5450182" cy="124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97"/>
              </a:lnSpc>
            </a:pPr>
            <a:r>
              <a:rPr lang="en-US" sz="8081" dirty="0">
                <a:solidFill>
                  <a:srgbClr val="FFFFFF"/>
                </a:solidFill>
                <a:latin typeface="Nunito Bold"/>
              </a:rPr>
              <a:t>Conclusion</a:t>
            </a:r>
          </a:p>
        </p:txBody>
      </p:sp>
      <p:pic>
        <p:nvPicPr>
          <p:cNvPr id="17" name="圖片 16" descr="一張含有 螢幕擷取畫面, 文字, Rectangle, 圖表 的圖片&#10;&#10;自動產生的描述">
            <a:extLst>
              <a:ext uri="{FF2B5EF4-FFF2-40B4-BE49-F238E27FC236}">
                <a16:creationId xmlns:a16="http://schemas.microsoft.com/office/drawing/2014/main" id="{E6B84A4D-3103-50A8-8578-4D8E20F8E7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88" y="2788849"/>
            <a:ext cx="8077200" cy="6058386"/>
          </a:xfrm>
          <a:prstGeom prst="rect">
            <a:avLst/>
          </a:prstGeom>
          <a:noFill/>
          <a:ln w="28575">
            <a:solidFill>
              <a:srgbClr val="5E4E45"/>
            </a:solidFill>
          </a:ln>
        </p:spPr>
      </p:pic>
      <p:grpSp>
        <p:nvGrpSpPr>
          <p:cNvPr id="18" name="Group 16">
            <a:extLst>
              <a:ext uri="{FF2B5EF4-FFF2-40B4-BE49-F238E27FC236}">
                <a16:creationId xmlns:a16="http://schemas.microsoft.com/office/drawing/2014/main" id="{A04E7B76-3DEF-F2BE-4F2E-007F86C1B561}"/>
              </a:ext>
            </a:extLst>
          </p:cNvPr>
          <p:cNvGrpSpPr/>
          <p:nvPr/>
        </p:nvGrpSpPr>
        <p:grpSpPr>
          <a:xfrm>
            <a:off x="57071" y="1394632"/>
            <a:ext cx="5476297" cy="1205401"/>
            <a:chOff x="0" y="-38100"/>
            <a:chExt cx="1681122" cy="370036"/>
          </a:xfrm>
        </p:grpSpPr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A2588AD9-CE5B-17EC-29B1-BF073C7EAC2D}"/>
                </a:ext>
              </a:extLst>
            </p:cNvPr>
            <p:cNvSpPr/>
            <p:nvPr/>
          </p:nvSpPr>
          <p:spPr>
            <a:xfrm>
              <a:off x="0" y="0"/>
              <a:ext cx="1681122" cy="331936"/>
            </a:xfrm>
            <a:custGeom>
              <a:avLst/>
              <a:gdLst/>
              <a:ahLst/>
              <a:cxnLst/>
              <a:rect l="l" t="t" r="r" b="b"/>
              <a:pathLst>
                <a:path w="1681122" h="331936">
                  <a:moveTo>
                    <a:pt x="72099" y="0"/>
                  </a:moveTo>
                  <a:lnTo>
                    <a:pt x="1609022" y="0"/>
                  </a:lnTo>
                  <a:cubicBezTo>
                    <a:pt x="1648842" y="0"/>
                    <a:pt x="1681122" y="32280"/>
                    <a:pt x="1681122" y="72099"/>
                  </a:cubicBezTo>
                  <a:lnTo>
                    <a:pt x="1681122" y="259836"/>
                  </a:lnTo>
                  <a:cubicBezTo>
                    <a:pt x="1681122" y="278958"/>
                    <a:pt x="1673526" y="297297"/>
                    <a:pt x="1660004" y="310818"/>
                  </a:cubicBezTo>
                  <a:cubicBezTo>
                    <a:pt x="1646483" y="324340"/>
                    <a:pt x="1628144" y="331936"/>
                    <a:pt x="1609022" y="331936"/>
                  </a:cubicBezTo>
                  <a:lnTo>
                    <a:pt x="72099" y="331936"/>
                  </a:lnTo>
                  <a:cubicBezTo>
                    <a:pt x="52977" y="331936"/>
                    <a:pt x="34639" y="324340"/>
                    <a:pt x="21117" y="310818"/>
                  </a:cubicBezTo>
                  <a:cubicBezTo>
                    <a:pt x="7596" y="297297"/>
                    <a:pt x="0" y="278958"/>
                    <a:pt x="0" y="259836"/>
                  </a:cubicBezTo>
                  <a:lnTo>
                    <a:pt x="0" y="72099"/>
                  </a:lnTo>
                  <a:cubicBezTo>
                    <a:pt x="0" y="32280"/>
                    <a:pt x="32280" y="0"/>
                    <a:pt x="72099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20" name="TextBox 18">
              <a:extLst>
                <a:ext uri="{FF2B5EF4-FFF2-40B4-BE49-F238E27FC236}">
                  <a16:creationId xmlns:a16="http://schemas.microsoft.com/office/drawing/2014/main" id="{842438E7-703D-064B-7B68-98CAC8FE29EF}"/>
                </a:ext>
              </a:extLst>
            </p:cNvPr>
            <p:cNvSpPr txBox="1"/>
            <p:nvPr/>
          </p:nvSpPr>
          <p:spPr>
            <a:xfrm>
              <a:off x="0" y="-38100"/>
              <a:ext cx="1681122" cy="370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19">
            <a:extLst>
              <a:ext uri="{FF2B5EF4-FFF2-40B4-BE49-F238E27FC236}">
                <a16:creationId xmlns:a16="http://schemas.microsoft.com/office/drawing/2014/main" id="{26C70770-BFEA-68DC-925E-A3601D91F392}"/>
              </a:ext>
            </a:extLst>
          </p:cNvPr>
          <p:cNvSpPr txBox="1"/>
          <p:nvPr/>
        </p:nvSpPr>
        <p:spPr>
          <a:xfrm>
            <a:off x="292577" y="1784114"/>
            <a:ext cx="5900963" cy="1031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3"/>
              </a:lnSpc>
            </a:pPr>
            <a:r>
              <a:rPr lang="zh-TW" altLang="zh-TW" sz="3002" dirty="0">
                <a:solidFill>
                  <a:srgbClr val="FFFFFF"/>
                </a:solidFill>
                <a:latin typeface="Nunito"/>
              </a:rPr>
              <a:t>測試結果的</a:t>
            </a:r>
            <a:r>
              <a:rPr lang="zh-TW" altLang="en-US" sz="3002" dirty="0">
                <a:solidFill>
                  <a:srgbClr val="FFFFFF"/>
                </a:solidFill>
                <a:latin typeface="Nunito"/>
              </a:rPr>
              <a:t> </a:t>
            </a:r>
            <a:r>
              <a:rPr lang="en-US" altLang="zh-TW" sz="3002" dirty="0">
                <a:solidFill>
                  <a:srgbClr val="FFFFFF"/>
                </a:solidFill>
                <a:latin typeface="Nunito"/>
              </a:rPr>
              <a:t>confusion matrix</a:t>
            </a:r>
            <a:endParaRPr lang="zh-TW" altLang="zh-TW" sz="3002" dirty="0">
              <a:solidFill>
                <a:srgbClr val="FFFFFF"/>
              </a:solidFill>
              <a:latin typeface="Nunito"/>
            </a:endParaRPr>
          </a:p>
          <a:p>
            <a:endParaRPr lang="zh-TW" altLang="en-US" sz="3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57" r="-3757" b="-2974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362987" y="1371255"/>
            <a:ext cx="15562027" cy="7544490"/>
            <a:chOff x="0" y="0"/>
            <a:chExt cx="4098641" cy="19870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98641" cy="1987026"/>
            </a:xfrm>
            <a:custGeom>
              <a:avLst/>
              <a:gdLst/>
              <a:ahLst/>
              <a:cxnLst/>
              <a:rect l="l" t="t" r="r" b="b"/>
              <a:pathLst>
                <a:path w="4098641" h="1987026">
                  <a:moveTo>
                    <a:pt x="25372" y="0"/>
                  </a:moveTo>
                  <a:lnTo>
                    <a:pt x="4073269" y="0"/>
                  </a:lnTo>
                  <a:cubicBezTo>
                    <a:pt x="4087282" y="0"/>
                    <a:pt x="4098641" y="11359"/>
                    <a:pt x="4098641" y="25372"/>
                  </a:cubicBezTo>
                  <a:lnTo>
                    <a:pt x="4098641" y="1961654"/>
                  </a:lnTo>
                  <a:cubicBezTo>
                    <a:pt x="4098641" y="1975667"/>
                    <a:pt x="4087282" y="1987026"/>
                    <a:pt x="4073269" y="1987026"/>
                  </a:cubicBezTo>
                  <a:lnTo>
                    <a:pt x="25372" y="1987026"/>
                  </a:lnTo>
                  <a:cubicBezTo>
                    <a:pt x="11359" y="1987026"/>
                    <a:pt x="0" y="1975667"/>
                    <a:pt x="0" y="1961654"/>
                  </a:cubicBezTo>
                  <a:lnTo>
                    <a:pt x="0" y="25372"/>
                  </a:lnTo>
                  <a:cubicBezTo>
                    <a:pt x="0" y="11359"/>
                    <a:pt x="11359" y="0"/>
                    <a:pt x="25372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098641" cy="20251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5373066">
            <a:off x="9409959" y="9051298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 rot="5373066">
            <a:off x="8257772" y="9052274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4201188" y="4372291"/>
            <a:ext cx="9892021" cy="1736611"/>
            <a:chOff x="0" y="0"/>
            <a:chExt cx="2605306" cy="45737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05306" cy="457379"/>
            </a:xfrm>
            <a:custGeom>
              <a:avLst/>
              <a:gdLst/>
              <a:ahLst/>
              <a:cxnLst/>
              <a:rect l="l" t="t" r="r" b="b"/>
              <a:pathLst>
                <a:path w="2605306" h="457379">
                  <a:moveTo>
                    <a:pt x="39915" y="0"/>
                  </a:moveTo>
                  <a:lnTo>
                    <a:pt x="2565391" y="0"/>
                  </a:lnTo>
                  <a:cubicBezTo>
                    <a:pt x="2587436" y="0"/>
                    <a:pt x="2605306" y="17870"/>
                    <a:pt x="2605306" y="39915"/>
                  </a:cubicBezTo>
                  <a:lnTo>
                    <a:pt x="2605306" y="417464"/>
                  </a:lnTo>
                  <a:cubicBezTo>
                    <a:pt x="2605306" y="439509"/>
                    <a:pt x="2587436" y="457379"/>
                    <a:pt x="2565391" y="457379"/>
                  </a:cubicBezTo>
                  <a:lnTo>
                    <a:pt x="39915" y="457379"/>
                  </a:lnTo>
                  <a:cubicBezTo>
                    <a:pt x="17870" y="457379"/>
                    <a:pt x="0" y="439509"/>
                    <a:pt x="0" y="417464"/>
                  </a:cubicBezTo>
                  <a:lnTo>
                    <a:pt x="0" y="39915"/>
                  </a:lnTo>
                  <a:cubicBezTo>
                    <a:pt x="0" y="17870"/>
                    <a:pt x="17870" y="0"/>
                    <a:pt x="39915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605306" cy="4954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230984" y="4541718"/>
            <a:ext cx="8250349" cy="1397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13"/>
              </a:lnSpc>
            </a:pPr>
            <a:r>
              <a:rPr lang="en-US" altLang="zh-TW" sz="8081" dirty="0">
                <a:solidFill>
                  <a:srgbClr val="FFFFFF"/>
                </a:solidFill>
                <a:latin typeface="Nunito Bold"/>
              </a:rPr>
              <a:t>YOLOV8N </a:t>
            </a:r>
            <a:r>
              <a:rPr lang="en-US" altLang="zh-TW" sz="3200" dirty="0">
                <a:solidFill>
                  <a:srgbClr val="FFFFFF"/>
                </a:solidFill>
                <a:latin typeface="Nunito Bold"/>
              </a:rPr>
              <a:t>(</a:t>
            </a:r>
            <a:r>
              <a:rPr lang="zh-TW" altLang="zh-TW" sz="3200" dirty="0">
                <a:solidFill>
                  <a:srgbClr val="FFFFFF"/>
                </a:solidFill>
                <a:latin typeface="Nunito Bold"/>
              </a:rPr>
              <a:t>進行類別的處理</a:t>
            </a:r>
            <a:r>
              <a:rPr lang="en-US" altLang="zh-TW" sz="3200" dirty="0">
                <a:solidFill>
                  <a:srgbClr val="FFFFFF"/>
                </a:solidFill>
                <a:latin typeface="Nunito Bold"/>
              </a:rPr>
              <a:t>)</a:t>
            </a:r>
            <a:endParaRPr lang="en-US" sz="3200" dirty="0">
              <a:solidFill>
                <a:srgbClr val="FFFFFF"/>
              </a:solidFill>
              <a:latin typeface="Nunito Bold"/>
            </a:endParaRP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59D9A007-4E75-89FF-F9F0-E629B4BD48F9}"/>
              </a:ext>
            </a:extLst>
          </p:cNvPr>
          <p:cNvSpPr txBox="1"/>
          <p:nvPr/>
        </p:nvSpPr>
        <p:spPr>
          <a:xfrm>
            <a:off x="14863307" y="8648700"/>
            <a:ext cx="1828800" cy="2240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313"/>
              </a:lnSpc>
            </a:pPr>
            <a:r>
              <a:rPr lang="en-US" altLang="zh-TW" sz="30000" dirty="0">
                <a:solidFill>
                  <a:srgbClr val="5E4E45"/>
                </a:solidFill>
                <a:latin typeface="Nunito Bold"/>
              </a:rPr>
              <a:t>2</a:t>
            </a:r>
            <a:endParaRPr lang="en-US" sz="30000" dirty="0">
              <a:solidFill>
                <a:srgbClr val="5E4E45"/>
              </a:solidFill>
              <a:latin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2952269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57" r="-3757" b="-2974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82287" y="2922265"/>
            <a:ext cx="16923427" cy="5497835"/>
            <a:chOff x="0" y="0"/>
            <a:chExt cx="4982494" cy="14449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82494" cy="1444985"/>
            </a:xfrm>
            <a:custGeom>
              <a:avLst/>
              <a:gdLst/>
              <a:ahLst/>
              <a:cxnLst/>
              <a:rect l="l" t="t" r="r" b="b"/>
              <a:pathLst>
                <a:path w="4982494" h="1444985">
                  <a:moveTo>
                    <a:pt x="24327" y="0"/>
                  </a:moveTo>
                  <a:lnTo>
                    <a:pt x="4958168" y="0"/>
                  </a:lnTo>
                  <a:cubicBezTo>
                    <a:pt x="4964619" y="0"/>
                    <a:pt x="4970807" y="2563"/>
                    <a:pt x="4975369" y="7125"/>
                  </a:cubicBezTo>
                  <a:cubicBezTo>
                    <a:pt x="4979931" y="11687"/>
                    <a:pt x="4982494" y="17875"/>
                    <a:pt x="4982494" y="24327"/>
                  </a:cubicBezTo>
                  <a:lnTo>
                    <a:pt x="4982494" y="1420659"/>
                  </a:lnTo>
                  <a:cubicBezTo>
                    <a:pt x="4982494" y="1434094"/>
                    <a:pt x="4971603" y="1444985"/>
                    <a:pt x="4958168" y="1444985"/>
                  </a:cubicBezTo>
                  <a:lnTo>
                    <a:pt x="24327" y="1444985"/>
                  </a:lnTo>
                  <a:cubicBezTo>
                    <a:pt x="10891" y="1444985"/>
                    <a:pt x="0" y="1434094"/>
                    <a:pt x="0" y="1420659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982494" cy="1483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5382354">
            <a:off x="16566077" y="9192640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 rot="5382354">
            <a:off x="15413892" y="9190503"/>
            <a:ext cx="620269" cy="1140964"/>
          </a:xfrm>
          <a:custGeom>
            <a:avLst/>
            <a:gdLst/>
            <a:ahLst/>
            <a:cxnLst/>
            <a:rect l="l" t="t" r="r" b="b"/>
            <a:pathLst>
              <a:path w="620269" h="1140964">
                <a:moveTo>
                  <a:pt x="0" y="0"/>
                </a:moveTo>
                <a:lnTo>
                  <a:pt x="620269" y="0"/>
                </a:lnTo>
                <a:lnTo>
                  <a:pt x="620269" y="1140964"/>
                </a:lnTo>
                <a:lnTo>
                  <a:pt x="0" y="1140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8954576" y="1381296"/>
            <a:ext cx="8651137" cy="205860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953260" y="3399419"/>
            <a:ext cx="16381478" cy="2123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經觀察後，我們發現</a:t>
            </a: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body</a:t>
            </a: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、</a:t>
            </a:r>
            <a:r>
              <a:rPr lang="en-US" altLang="zh-TW" sz="3002" dirty="0">
                <a:solidFill>
                  <a:srgbClr val="5E4E45"/>
                </a:solidFill>
                <a:latin typeface="Nunito"/>
              </a:rPr>
              <a:t>swimmer</a:t>
            </a: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兩類別的數量非常少，進而導致訓練和測試的整體結果</a:t>
            </a:r>
            <a:r>
              <a:rPr lang="zh-TW" altLang="en-US" sz="3002" dirty="0">
                <a:solidFill>
                  <a:srgbClr val="5E4E45"/>
                </a:solidFill>
                <a:latin typeface="Nunito"/>
              </a:rPr>
              <a:t>都不佳</a:t>
            </a:r>
            <a:r>
              <a:rPr lang="zh-TW" altLang="zh-TW" sz="3002" dirty="0">
                <a:solidFill>
                  <a:srgbClr val="5E4E45"/>
                </a:solidFill>
                <a:latin typeface="Nunito"/>
              </a:rPr>
              <a:t>。因此我們將這兩個類別刪去。</a:t>
            </a:r>
          </a:p>
          <a:p>
            <a:pPr marL="457200" indent="-4572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zh-TW" altLang="zh-TW" sz="3002" dirty="0">
              <a:solidFill>
                <a:srgbClr val="5E4E45"/>
              </a:solidFill>
              <a:latin typeface="Nunito"/>
            </a:endParaRPr>
          </a:p>
        </p:txBody>
      </p:sp>
      <p:pic>
        <p:nvPicPr>
          <p:cNvPr id="13" name="圖片 12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09E6BD57-6D6A-535D-2857-6D7938A111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73" b="4093"/>
          <a:stretch/>
        </p:blipFill>
        <p:spPr>
          <a:xfrm>
            <a:off x="2460124" y="5162961"/>
            <a:ext cx="13367749" cy="2884354"/>
          </a:xfrm>
          <a:prstGeom prst="rect">
            <a:avLst/>
          </a:prstGeom>
          <a:ln w="28575">
            <a:solidFill>
              <a:srgbClr val="5E4E45"/>
            </a:solidFill>
          </a:ln>
        </p:spPr>
      </p:pic>
      <p:grpSp>
        <p:nvGrpSpPr>
          <p:cNvPr id="14" name="Group 17">
            <a:extLst>
              <a:ext uri="{FF2B5EF4-FFF2-40B4-BE49-F238E27FC236}">
                <a16:creationId xmlns:a16="http://schemas.microsoft.com/office/drawing/2014/main" id="{770459D9-82B5-F925-1270-DA5F1CCD522D}"/>
              </a:ext>
            </a:extLst>
          </p:cNvPr>
          <p:cNvGrpSpPr/>
          <p:nvPr/>
        </p:nvGrpSpPr>
        <p:grpSpPr>
          <a:xfrm>
            <a:off x="10972800" y="1892302"/>
            <a:ext cx="6874562" cy="1405906"/>
            <a:chOff x="0" y="0"/>
            <a:chExt cx="1736092" cy="315860"/>
          </a:xfrm>
        </p:grpSpPr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52D0D22A-4433-A75C-B572-B91FFCF4BEA7}"/>
                </a:ext>
              </a:extLst>
            </p:cNvPr>
            <p:cNvSpPr/>
            <p:nvPr/>
          </p:nvSpPr>
          <p:spPr>
            <a:xfrm>
              <a:off x="0" y="0"/>
              <a:ext cx="1736092" cy="315860"/>
            </a:xfrm>
            <a:custGeom>
              <a:avLst/>
              <a:gdLst/>
              <a:ahLst/>
              <a:cxnLst/>
              <a:rect l="l" t="t" r="r" b="b"/>
              <a:pathLst>
                <a:path w="1736092" h="315860">
                  <a:moveTo>
                    <a:pt x="27379" y="0"/>
                  </a:moveTo>
                  <a:lnTo>
                    <a:pt x="1708713" y="0"/>
                  </a:lnTo>
                  <a:cubicBezTo>
                    <a:pt x="1723834" y="0"/>
                    <a:pt x="1736092" y="12258"/>
                    <a:pt x="1736092" y="27379"/>
                  </a:cubicBezTo>
                  <a:lnTo>
                    <a:pt x="1736092" y="288481"/>
                  </a:lnTo>
                  <a:cubicBezTo>
                    <a:pt x="1736092" y="303602"/>
                    <a:pt x="1723834" y="315860"/>
                    <a:pt x="1708713" y="315860"/>
                  </a:cubicBezTo>
                  <a:lnTo>
                    <a:pt x="27379" y="315860"/>
                  </a:lnTo>
                  <a:cubicBezTo>
                    <a:pt x="12258" y="315860"/>
                    <a:pt x="0" y="303602"/>
                    <a:pt x="0" y="288481"/>
                  </a:cubicBezTo>
                  <a:lnTo>
                    <a:pt x="0" y="27379"/>
                  </a:lnTo>
                  <a:cubicBezTo>
                    <a:pt x="0" y="12258"/>
                    <a:pt x="12258" y="0"/>
                    <a:pt x="27379" y="0"/>
                  </a:cubicBezTo>
                  <a:close/>
                </a:path>
              </a:pathLst>
            </a:custGeom>
            <a:solidFill>
              <a:srgbClr val="5E4E4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TextBox 19">
              <a:extLst>
                <a:ext uri="{FF2B5EF4-FFF2-40B4-BE49-F238E27FC236}">
                  <a16:creationId xmlns:a16="http://schemas.microsoft.com/office/drawing/2014/main" id="{CD1F62CB-1E31-906C-025F-9367D09805A5}"/>
                </a:ext>
              </a:extLst>
            </p:cNvPr>
            <p:cNvSpPr txBox="1"/>
            <p:nvPr/>
          </p:nvSpPr>
          <p:spPr>
            <a:xfrm>
              <a:off x="0" y="-38100"/>
              <a:ext cx="1736092" cy="353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9">
            <a:extLst>
              <a:ext uri="{FF2B5EF4-FFF2-40B4-BE49-F238E27FC236}">
                <a16:creationId xmlns:a16="http://schemas.microsoft.com/office/drawing/2014/main" id="{28F501D6-ED65-75C8-4F3E-79B132C028E5}"/>
              </a:ext>
            </a:extLst>
          </p:cNvPr>
          <p:cNvSpPr txBox="1"/>
          <p:nvPr/>
        </p:nvSpPr>
        <p:spPr>
          <a:xfrm>
            <a:off x="11589304" y="2538999"/>
            <a:ext cx="6291052" cy="714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3"/>
              </a:lnSpc>
            </a:pPr>
            <a:r>
              <a:rPr lang="en-US" sz="8081" dirty="0">
                <a:solidFill>
                  <a:srgbClr val="FFFFFF"/>
                </a:solidFill>
                <a:latin typeface="Nunito Bold"/>
              </a:rPr>
              <a:t>Adjustment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838</TotalTime>
  <Words>1027</Words>
  <Application>Microsoft Office PowerPoint</Application>
  <PresentationFormat>自訂</PresentationFormat>
  <Paragraphs>202</Paragraphs>
  <Slides>49</Slides>
  <Notes>11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58" baseType="lpstr">
      <vt:lpstr>Calibri</vt:lpstr>
      <vt:lpstr>Nunito</vt:lpstr>
      <vt:lpstr>Aptos</vt:lpstr>
      <vt:lpstr>Wingdings</vt:lpstr>
      <vt:lpstr>Nunito Bold</vt:lpstr>
      <vt:lpstr>新細明體</vt:lpstr>
      <vt:lpstr>微軟正黑體</vt:lpstr>
      <vt:lpstr>Arial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洪碩廷</cp:lastModifiedBy>
  <cp:revision>22</cp:revision>
  <dcterms:created xsi:type="dcterms:W3CDTF">2006-08-16T00:00:00Z</dcterms:created>
  <dcterms:modified xsi:type="dcterms:W3CDTF">2024-09-23T13:51:27Z</dcterms:modified>
  <dc:identifier>DAGH5kdM5zY</dc:identifier>
</cp:coreProperties>
</file>